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2"/>
  </p:notesMasterIdLst>
  <p:handoutMasterIdLst>
    <p:handoutMasterId r:id="rId33"/>
  </p:handoutMasterIdLst>
  <p:sldIdLst>
    <p:sldId id="1228" r:id="rId2"/>
    <p:sldId id="1238" r:id="rId3"/>
    <p:sldId id="1229" r:id="rId4"/>
    <p:sldId id="1230" r:id="rId5"/>
    <p:sldId id="1231" r:id="rId6"/>
    <p:sldId id="1162" r:id="rId7"/>
    <p:sldId id="1163" r:id="rId8"/>
    <p:sldId id="1232" r:id="rId9"/>
    <p:sldId id="1233" r:id="rId10"/>
    <p:sldId id="1234" r:id="rId11"/>
    <p:sldId id="1235" r:id="rId12"/>
    <p:sldId id="1236" r:id="rId13"/>
    <p:sldId id="1237" r:id="rId14"/>
    <p:sldId id="1164" r:id="rId15"/>
    <p:sldId id="1165" r:id="rId16"/>
    <p:sldId id="1166" r:id="rId17"/>
    <p:sldId id="1167" r:id="rId18"/>
    <p:sldId id="1168" r:id="rId19"/>
    <p:sldId id="1169" r:id="rId20"/>
    <p:sldId id="1170" r:id="rId21"/>
    <p:sldId id="1171" r:id="rId22"/>
    <p:sldId id="1172" r:id="rId23"/>
    <p:sldId id="1173" r:id="rId24"/>
    <p:sldId id="1174" r:id="rId25"/>
    <p:sldId id="1175" r:id="rId26"/>
    <p:sldId id="1176" r:id="rId27"/>
    <p:sldId id="1177" r:id="rId28"/>
    <p:sldId id="1178" r:id="rId29"/>
    <p:sldId id="1179" r:id="rId30"/>
    <p:sldId id="1180" r:id="rId31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996" autoAdjust="0"/>
    <p:restoredTop sz="90909" autoAdjust="0"/>
  </p:normalViewPr>
  <p:slideViewPr>
    <p:cSldViewPr>
      <p:cViewPr varScale="1">
        <p:scale>
          <a:sx n="76" d="100"/>
          <a:sy n="76" d="100"/>
        </p:scale>
        <p:origin x="-1421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C801A7A-455D-4AAA-81DF-632BA92DBF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251884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7240A21-BF10-4AD0-9B3E-108606E81F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247102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C949A09-B08B-4B9D-BA11-CF903B591FBF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xmlns="" val="1951657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9ABA245-14B9-46DD-A0E5-B89F7D4747AC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837102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7C842B4-C255-4C79-ADCF-1839B5B30EE5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1345749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CB6BF4C-EE88-444D-AB50-D5DF28BF4011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2108245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6B21BE4-D74E-47D9-86F2-88BB78CA17C5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1303822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155BCD5-A6E2-4E46-A718-AC5CE91FFBF4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136128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0BC8F43-6122-4D5A-91A5-B3E1A88F4E26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17182761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9AD8613-690C-4EB9-96D8-645A406E39AF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3054780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17475"/>
            <a:ext cx="9142413" cy="6738938"/>
            <a:chOff x="0" y="74"/>
            <a:chExt cx="5759" cy="424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invGray">
            <a:xfrm>
              <a:off x="432" y="4113"/>
              <a:ext cx="2208" cy="206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invGray">
            <a:xfrm>
              <a:off x="432" y="1536"/>
              <a:ext cx="5327" cy="48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invGray">
            <a:xfrm>
              <a:off x="555" y="74"/>
              <a:ext cx="42" cy="4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invGray">
            <a:xfrm>
              <a:off x="555" y="219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invGray">
            <a:xfrm>
              <a:off x="555" y="362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invGray">
            <a:xfrm>
              <a:off x="555" y="651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invGray">
            <a:xfrm>
              <a:off x="555" y="794"/>
              <a:ext cx="42" cy="4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2" name="Oval 10"/>
            <p:cNvSpPr>
              <a:spLocks noChangeArrowheads="1"/>
            </p:cNvSpPr>
            <p:nvPr/>
          </p:nvSpPr>
          <p:spPr bwMode="invGray">
            <a:xfrm>
              <a:off x="555" y="939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invGray">
            <a:xfrm>
              <a:off x="555" y="1082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invGray">
            <a:xfrm>
              <a:off x="555" y="1227"/>
              <a:ext cx="42" cy="4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invGray">
            <a:xfrm>
              <a:off x="555" y="1371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>
              <a:off x="2859" y="4202"/>
              <a:ext cx="2729" cy="41"/>
              <a:chOff x="2859" y="4202"/>
              <a:chExt cx="2729" cy="41"/>
            </a:xfrm>
          </p:grpSpPr>
          <p:sp>
            <p:nvSpPr>
              <p:cNvPr id="22" name="Oval 15"/>
              <p:cNvSpPr>
                <a:spLocks noChangeArrowheads="1"/>
              </p:cNvSpPr>
              <p:nvPr/>
            </p:nvSpPr>
            <p:spPr bwMode="invGray">
              <a:xfrm>
                <a:off x="2859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3" name="Oval 16"/>
              <p:cNvSpPr>
                <a:spLocks noChangeArrowheads="1"/>
              </p:cNvSpPr>
              <p:nvPr/>
            </p:nvSpPr>
            <p:spPr bwMode="invGray">
              <a:xfrm>
                <a:off x="3243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4" name="Oval 17"/>
              <p:cNvSpPr>
                <a:spLocks noChangeArrowheads="1"/>
              </p:cNvSpPr>
              <p:nvPr/>
            </p:nvSpPr>
            <p:spPr bwMode="invGray">
              <a:xfrm>
                <a:off x="3627" y="4202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5" name="Oval 18"/>
              <p:cNvSpPr>
                <a:spLocks noChangeArrowheads="1"/>
              </p:cNvSpPr>
              <p:nvPr/>
            </p:nvSpPr>
            <p:spPr bwMode="invGray">
              <a:xfrm>
                <a:off x="4011" y="4202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6" name="Oval 19"/>
              <p:cNvSpPr>
                <a:spLocks noChangeArrowheads="1"/>
              </p:cNvSpPr>
              <p:nvPr/>
            </p:nvSpPr>
            <p:spPr bwMode="invGray">
              <a:xfrm>
                <a:off x="4395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7" name="Oval 20"/>
              <p:cNvSpPr>
                <a:spLocks noChangeArrowheads="1"/>
              </p:cNvSpPr>
              <p:nvPr/>
            </p:nvSpPr>
            <p:spPr bwMode="invGray">
              <a:xfrm>
                <a:off x="4779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8" name="Oval 21"/>
              <p:cNvSpPr>
                <a:spLocks noChangeArrowheads="1"/>
              </p:cNvSpPr>
              <p:nvPr/>
            </p:nvSpPr>
            <p:spPr bwMode="invGray">
              <a:xfrm>
                <a:off x="5163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9" name="Oval 22"/>
              <p:cNvSpPr>
                <a:spLocks noChangeArrowheads="1"/>
              </p:cNvSpPr>
              <p:nvPr/>
            </p:nvSpPr>
            <p:spPr bwMode="invGray">
              <a:xfrm>
                <a:off x="5547" y="4202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</p:grpSp>
        <p:sp>
          <p:nvSpPr>
            <p:cNvPr id="17" name="Oval 23"/>
            <p:cNvSpPr>
              <a:spLocks noChangeArrowheads="1"/>
            </p:cNvSpPr>
            <p:nvPr/>
          </p:nvSpPr>
          <p:spPr bwMode="invGray">
            <a:xfrm>
              <a:off x="555" y="507"/>
              <a:ext cx="42" cy="4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grpSp>
          <p:nvGrpSpPr>
            <p:cNvPr id="18" name="Group 24"/>
            <p:cNvGrpSpPr>
              <a:grpSpLocks/>
            </p:cNvGrpSpPr>
            <p:nvPr/>
          </p:nvGrpSpPr>
          <p:grpSpPr bwMode="auto">
            <a:xfrm>
              <a:off x="0" y="2327"/>
              <a:ext cx="1203" cy="1203"/>
              <a:chOff x="0" y="2327"/>
              <a:chExt cx="1203" cy="1203"/>
            </a:xfrm>
          </p:grpSpPr>
          <p:sp>
            <p:nvSpPr>
              <p:cNvPr id="19" name="Freeform 25"/>
              <p:cNvSpPr>
                <a:spLocks/>
              </p:cNvSpPr>
              <p:nvPr/>
            </p:nvSpPr>
            <p:spPr bwMode="invGray">
              <a:xfrm>
                <a:off x="0" y="2394"/>
                <a:ext cx="443" cy="1033"/>
              </a:xfrm>
              <a:custGeom>
                <a:avLst/>
                <a:gdLst>
                  <a:gd name="T0" fmla="*/ 290 w 443"/>
                  <a:gd name="T1" fmla="*/ 1016 h 1033"/>
                  <a:gd name="T2" fmla="*/ 316 w 443"/>
                  <a:gd name="T3" fmla="*/ 974 h 1033"/>
                  <a:gd name="T4" fmla="*/ 354 w 443"/>
                  <a:gd name="T5" fmla="*/ 920 h 1033"/>
                  <a:gd name="T6" fmla="*/ 384 w 443"/>
                  <a:gd name="T7" fmla="*/ 884 h 1033"/>
                  <a:gd name="T8" fmla="*/ 381 w 443"/>
                  <a:gd name="T9" fmla="*/ 832 h 1033"/>
                  <a:gd name="T10" fmla="*/ 370 w 443"/>
                  <a:gd name="T11" fmla="*/ 794 h 1033"/>
                  <a:gd name="T12" fmla="*/ 361 w 443"/>
                  <a:gd name="T13" fmla="*/ 760 h 1033"/>
                  <a:gd name="T14" fmla="*/ 361 w 443"/>
                  <a:gd name="T15" fmla="*/ 734 h 1033"/>
                  <a:gd name="T16" fmla="*/ 359 w 443"/>
                  <a:gd name="T17" fmla="*/ 707 h 1033"/>
                  <a:gd name="T18" fmla="*/ 373 w 443"/>
                  <a:gd name="T19" fmla="*/ 691 h 1033"/>
                  <a:gd name="T20" fmla="*/ 391 w 443"/>
                  <a:gd name="T21" fmla="*/ 686 h 1033"/>
                  <a:gd name="T22" fmla="*/ 395 w 443"/>
                  <a:gd name="T23" fmla="*/ 680 h 1033"/>
                  <a:gd name="T24" fmla="*/ 390 w 443"/>
                  <a:gd name="T25" fmla="*/ 671 h 1033"/>
                  <a:gd name="T26" fmla="*/ 386 w 443"/>
                  <a:gd name="T27" fmla="*/ 660 h 1033"/>
                  <a:gd name="T28" fmla="*/ 437 w 443"/>
                  <a:gd name="T29" fmla="*/ 635 h 1033"/>
                  <a:gd name="T30" fmla="*/ 442 w 443"/>
                  <a:gd name="T31" fmla="*/ 619 h 1033"/>
                  <a:gd name="T32" fmla="*/ 438 w 443"/>
                  <a:gd name="T33" fmla="*/ 604 h 1033"/>
                  <a:gd name="T34" fmla="*/ 400 w 443"/>
                  <a:gd name="T35" fmla="*/ 543 h 1033"/>
                  <a:gd name="T36" fmla="*/ 384 w 443"/>
                  <a:gd name="T37" fmla="*/ 474 h 1033"/>
                  <a:gd name="T38" fmla="*/ 354 w 443"/>
                  <a:gd name="T39" fmla="*/ 455 h 1033"/>
                  <a:gd name="T40" fmla="*/ 326 w 443"/>
                  <a:gd name="T41" fmla="*/ 433 h 1033"/>
                  <a:gd name="T42" fmla="*/ 312 w 443"/>
                  <a:gd name="T43" fmla="*/ 411 h 1033"/>
                  <a:gd name="T44" fmla="*/ 307 w 443"/>
                  <a:gd name="T45" fmla="*/ 391 h 1033"/>
                  <a:gd name="T46" fmla="*/ 290 w 443"/>
                  <a:gd name="T47" fmla="*/ 339 h 1033"/>
                  <a:gd name="T48" fmla="*/ 308 w 443"/>
                  <a:gd name="T49" fmla="*/ 289 h 1033"/>
                  <a:gd name="T50" fmla="*/ 298 w 443"/>
                  <a:gd name="T51" fmla="*/ 278 h 1033"/>
                  <a:gd name="T52" fmla="*/ 280 w 443"/>
                  <a:gd name="T53" fmla="*/ 307 h 1033"/>
                  <a:gd name="T54" fmla="*/ 269 w 443"/>
                  <a:gd name="T55" fmla="*/ 283 h 1033"/>
                  <a:gd name="T56" fmla="*/ 272 w 443"/>
                  <a:gd name="T57" fmla="*/ 224 h 1033"/>
                  <a:gd name="T58" fmla="*/ 280 w 443"/>
                  <a:gd name="T59" fmla="*/ 177 h 1033"/>
                  <a:gd name="T60" fmla="*/ 280 w 443"/>
                  <a:gd name="T61" fmla="*/ 146 h 1033"/>
                  <a:gd name="T62" fmla="*/ 281 w 443"/>
                  <a:gd name="T63" fmla="*/ 123 h 1033"/>
                  <a:gd name="T64" fmla="*/ 290 w 443"/>
                  <a:gd name="T65" fmla="*/ 104 h 1033"/>
                  <a:gd name="T66" fmla="*/ 296 w 443"/>
                  <a:gd name="T67" fmla="*/ 97 h 1033"/>
                  <a:gd name="T68" fmla="*/ 298 w 443"/>
                  <a:gd name="T69" fmla="*/ 94 h 1033"/>
                  <a:gd name="T70" fmla="*/ 301 w 443"/>
                  <a:gd name="T71" fmla="*/ 92 h 1033"/>
                  <a:gd name="T72" fmla="*/ 307 w 443"/>
                  <a:gd name="T73" fmla="*/ 83 h 1033"/>
                  <a:gd name="T74" fmla="*/ 317 w 443"/>
                  <a:gd name="T75" fmla="*/ 79 h 1033"/>
                  <a:gd name="T76" fmla="*/ 328 w 443"/>
                  <a:gd name="T77" fmla="*/ 77 h 1033"/>
                  <a:gd name="T78" fmla="*/ 337 w 443"/>
                  <a:gd name="T79" fmla="*/ 74 h 1033"/>
                  <a:gd name="T80" fmla="*/ 345 w 443"/>
                  <a:gd name="T81" fmla="*/ 67 h 1033"/>
                  <a:gd name="T82" fmla="*/ 337 w 443"/>
                  <a:gd name="T83" fmla="*/ 50 h 1033"/>
                  <a:gd name="T84" fmla="*/ 337 w 443"/>
                  <a:gd name="T85" fmla="*/ 47 h 1033"/>
                  <a:gd name="T86" fmla="*/ 337 w 443"/>
                  <a:gd name="T87" fmla="*/ 43 h 1033"/>
                  <a:gd name="T88" fmla="*/ 337 w 443"/>
                  <a:gd name="T89" fmla="*/ 41 h 1033"/>
                  <a:gd name="T90" fmla="*/ 334 w 443"/>
                  <a:gd name="T91" fmla="*/ 38 h 1033"/>
                  <a:gd name="T92" fmla="*/ 321 w 443"/>
                  <a:gd name="T93" fmla="*/ 21 h 1033"/>
                  <a:gd name="T94" fmla="*/ 316 w 443"/>
                  <a:gd name="T95" fmla="*/ 0 h 1033"/>
                  <a:gd name="T96" fmla="*/ 188 w 443"/>
                  <a:gd name="T97" fmla="*/ 94 h 1033"/>
                  <a:gd name="T98" fmla="*/ 88 w 443"/>
                  <a:gd name="T99" fmla="*/ 218 h 1033"/>
                  <a:gd name="T100" fmla="*/ 21 w 443"/>
                  <a:gd name="T101" fmla="*/ 366 h 1033"/>
                  <a:gd name="T102" fmla="*/ 0 w 443"/>
                  <a:gd name="T103" fmla="*/ 530 h 1033"/>
                  <a:gd name="T104" fmla="*/ 20 w 443"/>
                  <a:gd name="T105" fmla="*/ 680 h 1033"/>
                  <a:gd name="T106" fmla="*/ 74 w 443"/>
                  <a:gd name="T107" fmla="*/ 819 h 1033"/>
                  <a:gd name="T108" fmla="*/ 160 w 443"/>
                  <a:gd name="T109" fmla="*/ 938 h 1033"/>
                  <a:gd name="T110" fmla="*/ 272 w 443"/>
                  <a:gd name="T111" fmla="*/ 1032 h 103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443" h="1033">
                    <a:moveTo>
                      <a:pt x="272" y="1032"/>
                    </a:moveTo>
                    <a:lnTo>
                      <a:pt x="290" y="1016"/>
                    </a:lnTo>
                    <a:lnTo>
                      <a:pt x="301" y="992"/>
                    </a:lnTo>
                    <a:lnTo>
                      <a:pt x="316" y="974"/>
                    </a:lnTo>
                    <a:lnTo>
                      <a:pt x="328" y="955"/>
                    </a:lnTo>
                    <a:lnTo>
                      <a:pt x="354" y="920"/>
                    </a:lnTo>
                    <a:lnTo>
                      <a:pt x="373" y="904"/>
                    </a:lnTo>
                    <a:lnTo>
                      <a:pt x="384" y="884"/>
                    </a:lnTo>
                    <a:lnTo>
                      <a:pt x="390" y="848"/>
                    </a:lnTo>
                    <a:lnTo>
                      <a:pt x="381" y="832"/>
                    </a:lnTo>
                    <a:lnTo>
                      <a:pt x="375" y="812"/>
                    </a:lnTo>
                    <a:lnTo>
                      <a:pt x="370" y="794"/>
                    </a:lnTo>
                    <a:lnTo>
                      <a:pt x="361" y="774"/>
                    </a:lnTo>
                    <a:lnTo>
                      <a:pt x="361" y="760"/>
                    </a:lnTo>
                    <a:lnTo>
                      <a:pt x="361" y="747"/>
                    </a:lnTo>
                    <a:lnTo>
                      <a:pt x="361" y="734"/>
                    </a:lnTo>
                    <a:lnTo>
                      <a:pt x="359" y="722"/>
                    </a:lnTo>
                    <a:lnTo>
                      <a:pt x="359" y="707"/>
                    </a:lnTo>
                    <a:lnTo>
                      <a:pt x="364" y="698"/>
                    </a:lnTo>
                    <a:lnTo>
                      <a:pt x="373" y="691"/>
                    </a:lnTo>
                    <a:lnTo>
                      <a:pt x="390" y="686"/>
                    </a:lnTo>
                    <a:lnTo>
                      <a:pt x="391" y="686"/>
                    </a:lnTo>
                    <a:lnTo>
                      <a:pt x="395" y="682"/>
                    </a:lnTo>
                    <a:lnTo>
                      <a:pt x="395" y="680"/>
                    </a:lnTo>
                    <a:lnTo>
                      <a:pt x="395" y="677"/>
                    </a:lnTo>
                    <a:lnTo>
                      <a:pt x="390" y="671"/>
                    </a:lnTo>
                    <a:lnTo>
                      <a:pt x="386" y="666"/>
                    </a:lnTo>
                    <a:lnTo>
                      <a:pt x="386" y="660"/>
                    </a:lnTo>
                    <a:lnTo>
                      <a:pt x="395" y="655"/>
                    </a:lnTo>
                    <a:lnTo>
                      <a:pt x="437" y="635"/>
                    </a:lnTo>
                    <a:lnTo>
                      <a:pt x="442" y="626"/>
                    </a:lnTo>
                    <a:lnTo>
                      <a:pt x="442" y="619"/>
                    </a:lnTo>
                    <a:lnTo>
                      <a:pt x="442" y="613"/>
                    </a:lnTo>
                    <a:lnTo>
                      <a:pt x="438" y="604"/>
                    </a:lnTo>
                    <a:lnTo>
                      <a:pt x="417" y="577"/>
                    </a:lnTo>
                    <a:lnTo>
                      <a:pt x="400" y="543"/>
                    </a:lnTo>
                    <a:lnTo>
                      <a:pt x="391" y="511"/>
                    </a:lnTo>
                    <a:lnTo>
                      <a:pt x="384" y="474"/>
                    </a:lnTo>
                    <a:lnTo>
                      <a:pt x="368" y="465"/>
                    </a:lnTo>
                    <a:lnTo>
                      <a:pt x="354" y="455"/>
                    </a:lnTo>
                    <a:lnTo>
                      <a:pt x="339" y="444"/>
                    </a:lnTo>
                    <a:lnTo>
                      <a:pt x="326" y="433"/>
                    </a:lnTo>
                    <a:lnTo>
                      <a:pt x="317" y="422"/>
                    </a:lnTo>
                    <a:lnTo>
                      <a:pt x="312" y="411"/>
                    </a:lnTo>
                    <a:lnTo>
                      <a:pt x="308" y="402"/>
                    </a:lnTo>
                    <a:lnTo>
                      <a:pt x="307" y="391"/>
                    </a:lnTo>
                    <a:lnTo>
                      <a:pt x="285" y="363"/>
                    </a:lnTo>
                    <a:lnTo>
                      <a:pt x="290" y="339"/>
                    </a:lnTo>
                    <a:lnTo>
                      <a:pt x="301" y="314"/>
                    </a:lnTo>
                    <a:lnTo>
                      <a:pt x="308" y="289"/>
                    </a:lnTo>
                    <a:lnTo>
                      <a:pt x="308" y="267"/>
                    </a:lnTo>
                    <a:lnTo>
                      <a:pt x="298" y="278"/>
                    </a:lnTo>
                    <a:lnTo>
                      <a:pt x="287" y="294"/>
                    </a:lnTo>
                    <a:lnTo>
                      <a:pt x="280" y="307"/>
                    </a:lnTo>
                    <a:lnTo>
                      <a:pt x="272" y="314"/>
                    </a:lnTo>
                    <a:lnTo>
                      <a:pt x="269" y="283"/>
                    </a:lnTo>
                    <a:lnTo>
                      <a:pt x="271" y="254"/>
                    </a:lnTo>
                    <a:lnTo>
                      <a:pt x="272" y="224"/>
                    </a:lnTo>
                    <a:lnTo>
                      <a:pt x="272" y="195"/>
                    </a:lnTo>
                    <a:lnTo>
                      <a:pt x="280" y="177"/>
                    </a:lnTo>
                    <a:lnTo>
                      <a:pt x="280" y="164"/>
                    </a:lnTo>
                    <a:lnTo>
                      <a:pt x="280" y="146"/>
                    </a:lnTo>
                    <a:lnTo>
                      <a:pt x="281" y="133"/>
                    </a:lnTo>
                    <a:lnTo>
                      <a:pt x="281" y="123"/>
                    </a:lnTo>
                    <a:lnTo>
                      <a:pt x="285" y="113"/>
                    </a:lnTo>
                    <a:lnTo>
                      <a:pt x="290" y="104"/>
                    </a:lnTo>
                    <a:lnTo>
                      <a:pt x="296" y="97"/>
                    </a:lnTo>
                    <a:lnTo>
                      <a:pt x="298" y="94"/>
                    </a:lnTo>
                    <a:lnTo>
                      <a:pt x="301" y="92"/>
                    </a:lnTo>
                    <a:lnTo>
                      <a:pt x="303" y="86"/>
                    </a:lnTo>
                    <a:lnTo>
                      <a:pt x="307" y="83"/>
                    </a:lnTo>
                    <a:lnTo>
                      <a:pt x="308" y="83"/>
                    </a:lnTo>
                    <a:lnTo>
                      <a:pt x="317" y="79"/>
                    </a:lnTo>
                    <a:lnTo>
                      <a:pt x="323" y="77"/>
                    </a:lnTo>
                    <a:lnTo>
                      <a:pt x="328" y="77"/>
                    </a:lnTo>
                    <a:lnTo>
                      <a:pt x="334" y="74"/>
                    </a:lnTo>
                    <a:lnTo>
                      <a:pt x="337" y="74"/>
                    </a:lnTo>
                    <a:lnTo>
                      <a:pt x="339" y="72"/>
                    </a:lnTo>
                    <a:lnTo>
                      <a:pt x="345" y="67"/>
                    </a:lnTo>
                    <a:lnTo>
                      <a:pt x="345" y="63"/>
                    </a:lnTo>
                    <a:lnTo>
                      <a:pt x="337" y="50"/>
                    </a:lnTo>
                    <a:lnTo>
                      <a:pt x="337" y="47"/>
                    </a:lnTo>
                    <a:lnTo>
                      <a:pt x="337" y="43"/>
                    </a:lnTo>
                    <a:lnTo>
                      <a:pt x="337" y="41"/>
                    </a:lnTo>
                    <a:lnTo>
                      <a:pt x="334" y="41"/>
                    </a:lnTo>
                    <a:lnTo>
                      <a:pt x="334" y="38"/>
                    </a:lnTo>
                    <a:lnTo>
                      <a:pt x="328" y="30"/>
                    </a:lnTo>
                    <a:lnTo>
                      <a:pt x="321" y="21"/>
                    </a:lnTo>
                    <a:lnTo>
                      <a:pt x="317" y="11"/>
                    </a:lnTo>
                    <a:lnTo>
                      <a:pt x="316" y="0"/>
                    </a:lnTo>
                    <a:lnTo>
                      <a:pt x="249" y="41"/>
                    </a:lnTo>
                    <a:lnTo>
                      <a:pt x="188" y="94"/>
                    </a:lnTo>
                    <a:lnTo>
                      <a:pt x="133" y="151"/>
                    </a:lnTo>
                    <a:lnTo>
                      <a:pt x="88" y="218"/>
                    </a:lnTo>
                    <a:lnTo>
                      <a:pt x="50" y="289"/>
                    </a:lnTo>
                    <a:lnTo>
                      <a:pt x="21" y="366"/>
                    </a:lnTo>
                    <a:lnTo>
                      <a:pt x="5" y="446"/>
                    </a:lnTo>
                    <a:lnTo>
                      <a:pt x="0" y="530"/>
                    </a:lnTo>
                    <a:lnTo>
                      <a:pt x="5" y="608"/>
                    </a:lnTo>
                    <a:lnTo>
                      <a:pt x="20" y="680"/>
                    </a:lnTo>
                    <a:lnTo>
                      <a:pt x="45" y="751"/>
                    </a:lnTo>
                    <a:lnTo>
                      <a:pt x="74" y="819"/>
                    </a:lnTo>
                    <a:lnTo>
                      <a:pt x="114" y="879"/>
                    </a:lnTo>
                    <a:lnTo>
                      <a:pt x="160" y="938"/>
                    </a:lnTo>
                    <a:lnTo>
                      <a:pt x="215" y="987"/>
                    </a:lnTo>
                    <a:lnTo>
                      <a:pt x="272" y="1032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26"/>
              <p:cNvSpPr>
                <a:spLocks/>
              </p:cNvSpPr>
              <p:nvPr/>
            </p:nvSpPr>
            <p:spPr bwMode="invGray">
              <a:xfrm>
                <a:off x="379" y="2327"/>
                <a:ext cx="824" cy="1203"/>
              </a:xfrm>
              <a:custGeom>
                <a:avLst/>
                <a:gdLst>
                  <a:gd name="T0" fmla="*/ 796 w 824"/>
                  <a:gd name="T1" fmla="*/ 688 h 1203"/>
                  <a:gd name="T2" fmla="*/ 756 w 824"/>
                  <a:gd name="T3" fmla="*/ 641 h 1203"/>
                  <a:gd name="T4" fmla="*/ 812 w 824"/>
                  <a:gd name="T5" fmla="*/ 615 h 1203"/>
                  <a:gd name="T6" fmla="*/ 814 w 824"/>
                  <a:gd name="T7" fmla="*/ 502 h 1203"/>
                  <a:gd name="T8" fmla="*/ 705 w 824"/>
                  <a:gd name="T9" fmla="*/ 247 h 1203"/>
                  <a:gd name="T10" fmla="*/ 651 w 824"/>
                  <a:gd name="T11" fmla="*/ 262 h 1203"/>
                  <a:gd name="T12" fmla="*/ 574 w 824"/>
                  <a:gd name="T13" fmla="*/ 289 h 1203"/>
                  <a:gd name="T14" fmla="*/ 536 w 824"/>
                  <a:gd name="T15" fmla="*/ 258 h 1203"/>
                  <a:gd name="T16" fmla="*/ 563 w 824"/>
                  <a:gd name="T17" fmla="*/ 170 h 1203"/>
                  <a:gd name="T18" fmla="*/ 532 w 824"/>
                  <a:gd name="T19" fmla="*/ 81 h 1203"/>
                  <a:gd name="T20" fmla="*/ 455 w 824"/>
                  <a:gd name="T21" fmla="*/ 56 h 1203"/>
                  <a:gd name="T22" fmla="*/ 484 w 824"/>
                  <a:gd name="T23" fmla="*/ 150 h 1203"/>
                  <a:gd name="T24" fmla="*/ 465 w 824"/>
                  <a:gd name="T25" fmla="*/ 190 h 1203"/>
                  <a:gd name="T26" fmla="*/ 442 w 824"/>
                  <a:gd name="T27" fmla="*/ 200 h 1203"/>
                  <a:gd name="T28" fmla="*/ 419 w 824"/>
                  <a:gd name="T29" fmla="*/ 164 h 1203"/>
                  <a:gd name="T30" fmla="*/ 381 w 824"/>
                  <a:gd name="T31" fmla="*/ 108 h 1203"/>
                  <a:gd name="T32" fmla="*/ 406 w 824"/>
                  <a:gd name="T33" fmla="*/ 108 h 1203"/>
                  <a:gd name="T34" fmla="*/ 424 w 824"/>
                  <a:gd name="T35" fmla="*/ 72 h 1203"/>
                  <a:gd name="T36" fmla="*/ 325 w 824"/>
                  <a:gd name="T37" fmla="*/ 0 h 1203"/>
                  <a:gd name="T38" fmla="*/ 281 w 824"/>
                  <a:gd name="T39" fmla="*/ 27 h 1203"/>
                  <a:gd name="T40" fmla="*/ 240 w 824"/>
                  <a:gd name="T41" fmla="*/ 72 h 1203"/>
                  <a:gd name="T42" fmla="*/ 209 w 824"/>
                  <a:gd name="T43" fmla="*/ 114 h 1203"/>
                  <a:gd name="T44" fmla="*/ 209 w 824"/>
                  <a:gd name="T45" fmla="*/ 150 h 1203"/>
                  <a:gd name="T46" fmla="*/ 240 w 824"/>
                  <a:gd name="T47" fmla="*/ 164 h 1203"/>
                  <a:gd name="T48" fmla="*/ 209 w 824"/>
                  <a:gd name="T49" fmla="*/ 222 h 1203"/>
                  <a:gd name="T50" fmla="*/ 213 w 824"/>
                  <a:gd name="T51" fmla="*/ 242 h 1203"/>
                  <a:gd name="T52" fmla="*/ 267 w 824"/>
                  <a:gd name="T53" fmla="*/ 222 h 1203"/>
                  <a:gd name="T54" fmla="*/ 303 w 824"/>
                  <a:gd name="T55" fmla="*/ 170 h 1203"/>
                  <a:gd name="T56" fmla="*/ 354 w 824"/>
                  <a:gd name="T57" fmla="*/ 231 h 1203"/>
                  <a:gd name="T58" fmla="*/ 372 w 824"/>
                  <a:gd name="T59" fmla="*/ 291 h 1203"/>
                  <a:gd name="T60" fmla="*/ 348 w 824"/>
                  <a:gd name="T61" fmla="*/ 294 h 1203"/>
                  <a:gd name="T62" fmla="*/ 298 w 824"/>
                  <a:gd name="T63" fmla="*/ 309 h 1203"/>
                  <a:gd name="T64" fmla="*/ 323 w 824"/>
                  <a:gd name="T65" fmla="*/ 330 h 1203"/>
                  <a:gd name="T66" fmla="*/ 260 w 824"/>
                  <a:gd name="T67" fmla="*/ 339 h 1203"/>
                  <a:gd name="T68" fmla="*/ 189 w 824"/>
                  <a:gd name="T69" fmla="*/ 411 h 1203"/>
                  <a:gd name="T70" fmla="*/ 184 w 824"/>
                  <a:gd name="T71" fmla="*/ 469 h 1203"/>
                  <a:gd name="T72" fmla="*/ 148 w 824"/>
                  <a:gd name="T73" fmla="*/ 435 h 1203"/>
                  <a:gd name="T74" fmla="*/ 83 w 824"/>
                  <a:gd name="T75" fmla="*/ 402 h 1203"/>
                  <a:gd name="T76" fmla="*/ 0 w 824"/>
                  <a:gd name="T77" fmla="*/ 455 h 1203"/>
                  <a:gd name="T78" fmla="*/ 54 w 824"/>
                  <a:gd name="T79" fmla="*/ 496 h 1203"/>
                  <a:gd name="T80" fmla="*/ 74 w 824"/>
                  <a:gd name="T81" fmla="*/ 485 h 1203"/>
                  <a:gd name="T82" fmla="*/ 54 w 824"/>
                  <a:gd name="T83" fmla="*/ 608 h 1203"/>
                  <a:gd name="T84" fmla="*/ 132 w 824"/>
                  <a:gd name="T85" fmla="*/ 641 h 1203"/>
                  <a:gd name="T86" fmla="*/ 195 w 824"/>
                  <a:gd name="T87" fmla="*/ 661 h 1203"/>
                  <a:gd name="T88" fmla="*/ 249 w 824"/>
                  <a:gd name="T89" fmla="*/ 744 h 1203"/>
                  <a:gd name="T90" fmla="*/ 334 w 824"/>
                  <a:gd name="T91" fmla="*/ 886 h 1203"/>
                  <a:gd name="T92" fmla="*/ 391 w 824"/>
                  <a:gd name="T93" fmla="*/ 1007 h 1203"/>
                  <a:gd name="T94" fmla="*/ 292 w 824"/>
                  <a:gd name="T95" fmla="*/ 1052 h 1203"/>
                  <a:gd name="T96" fmla="*/ 182 w 824"/>
                  <a:gd name="T97" fmla="*/ 1105 h 1203"/>
                  <a:gd name="T98" fmla="*/ 68 w 824"/>
                  <a:gd name="T99" fmla="*/ 1180 h 1203"/>
                  <a:gd name="T100" fmla="*/ 200 w 824"/>
                  <a:gd name="T101" fmla="*/ 1202 h 1203"/>
                  <a:gd name="T102" fmla="*/ 417 w 824"/>
                  <a:gd name="T103" fmla="*/ 1168 h 1203"/>
                  <a:gd name="T104" fmla="*/ 613 w 824"/>
                  <a:gd name="T105" fmla="*/ 1052 h 1203"/>
                  <a:gd name="T106" fmla="*/ 610 w 824"/>
                  <a:gd name="T107" fmla="*/ 929 h 1203"/>
                  <a:gd name="T108" fmla="*/ 543 w 824"/>
                  <a:gd name="T109" fmla="*/ 888 h 1203"/>
                  <a:gd name="T110" fmla="*/ 567 w 824"/>
                  <a:gd name="T111" fmla="*/ 791 h 1203"/>
                  <a:gd name="T112" fmla="*/ 655 w 824"/>
                  <a:gd name="T113" fmla="*/ 738 h 1203"/>
                  <a:gd name="T114" fmla="*/ 725 w 824"/>
                  <a:gd name="T115" fmla="*/ 713 h 1203"/>
                  <a:gd name="T116" fmla="*/ 792 w 824"/>
                  <a:gd name="T117" fmla="*/ 729 h 120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824" h="1203">
                    <a:moveTo>
                      <a:pt x="803" y="736"/>
                    </a:moveTo>
                    <a:lnTo>
                      <a:pt x="807" y="724"/>
                    </a:lnTo>
                    <a:lnTo>
                      <a:pt x="808" y="713"/>
                    </a:lnTo>
                    <a:lnTo>
                      <a:pt x="812" y="702"/>
                    </a:lnTo>
                    <a:lnTo>
                      <a:pt x="814" y="691"/>
                    </a:lnTo>
                    <a:lnTo>
                      <a:pt x="803" y="691"/>
                    </a:lnTo>
                    <a:lnTo>
                      <a:pt x="796" y="688"/>
                    </a:lnTo>
                    <a:lnTo>
                      <a:pt x="783" y="686"/>
                    </a:lnTo>
                    <a:lnTo>
                      <a:pt x="776" y="680"/>
                    </a:lnTo>
                    <a:lnTo>
                      <a:pt x="770" y="675"/>
                    </a:lnTo>
                    <a:lnTo>
                      <a:pt x="767" y="666"/>
                    </a:lnTo>
                    <a:lnTo>
                      <a:pt x="761" y="661"/>
                    </a:lnTo>
                    <a:lnTo>
                      <a:pt x="760" y="655"/>
                    </a:lnTo>
                    <a:lnTo>
                      <a:pt x="756" y="641"/>
                    </a:lnTo>
                    <a:lnTo>
                      <a:pt x="756" y="624"/>
                    </a:lnTo>
                    <a:lnTo>
                      <a:pt x="760" y="610"/>
                    </a:lnTo>
                    <a:lnTo>
                      <a:pt x="767" y="599"/>
                    </a:lnTo>
                    <a:lnTo>
                      <a:pt x="781" y="597"/>
                    </a:lnTo>
                    <a:lnTo>
                      <a:pt x="792" y="599"/>
                    </a:lnTo>
                    <a:lnTo>
                      <a:pt x="803" y="608"/>
                    </a:lnTo>
                    <a:lnTo>
                      <a:pt x="812" y="615"/>
                    </a:lnTo>
                    <a:lnTo>
                      <a:pt x="819" y="628"/>
                    </a:lnTo>
                    <a:lnTo>
                      <a:pt x="823" y="619"/>
                    </a:lnTo>
                    <a:lnTo>
                      <a:pt x="823" y="610"/>
                    </a:lnTo>
                    <a:lnTo>
                      <a:pt x="823" y="605"/>
                    </a:lnTo>
                    <a:lnTo>
                      <a:pt x="823" y="597"/>
                    </a:lnTo>
                    <a:lnTo>
                      <a:pt x="819" y="549"/>
                    </a:lnTo>
                    <a:lnTo>
                      <a:pt x="814" y="502"/>
                    </a:lnTo>
                    <a:lnTo>
                      <a:pt x="807" y="455"/>
                    </a:lnTo>
                    <a:lnTo>
                      <a:pt x="792" y="411"/>
                    </a:lnTo>
                    <a:lnTo>
                      <a:pt x="776" y="366"/>
                    </a:lnTo>
                    <a:lnTo>
                      <a:pt x="756" y="325"/>
                    </a:lnTo>
                    <a:lnTo>
                      <a:pt x="734" y="285"/>
                    </a:lnTo>
                    <a:lnTo>
                      <a:pt x="709" y="247"/>
                    </a:lnTo>
                    <a:lnTo>
                      <a:pt x="705" y="247"/>
                    </a:lnTo>
                    <a:lnTo>
                      <a:pt x="702" y="244"/>
                    </a:lnTo>
                    <a:lnTo>
                      <a:pt x="698" y="244"/>
                    </a:lnTo>
                    <a:lnTo>
                      <a:pt x="693" y="242"/>
                    </a:lnTo>
                    <a:lnTo>
                      <a:pt x="677" y="253"/>
                    </a:lnTo>
                    <a:lnTo>
                      <a:pt x="668" y="254"/>
                    </a:lnTo>
                    <a:lnTo>
                      <a:pt x="660" y="258"/>
                    </a:lnTo>
                    <a:lnTo>
                      <a:pt x="651" y="262"/>
                    </a:lnTo>
                    <a:lnTo>
                      <a:pt x="642" y="264"/>
                    </a:lnTo>
                    <a:lnTo>
                      <a:pt x="631" y="267"/>
                    </a:lnTo>
                    <a:lnTo>
                      <a:pt x="619" y="273"/>
                    </a:lnTo>
                    <a:lnTo>
                      <a:pt x="606" y="278"/>
                    </a:lnTo>
                    <a:lnTo>
                      <a:pt x="594" y="283"/>
                    </a:lnTo>
                    <a:lnTo>
                      <a:pt x="583" y="285"/>
                    </a:lnTo>
                    <a:lnTo>
                      <a:pt x="574" y="289"/>
                    </a:lnTo>
                    <a:lnTo>
                      <a:pt x="567" y="291"/>
                    </a:lnTo>
                    <a:lnTo>
                      <a:pt x="557" y="289"/>
                    </a:lnTo>
                    <a:lnTo>
                      <a:pt x="554" y="285"/>
                    </a:lnTo>
                    <a:lnTo>
                      <a:pt x="548" y="280"/>
                    </a:lnTo>
                    <a:lnTo>
                      <a:pt x="547" y="278"/>
                    </a:lnTo>
                    <a:lnTo>
                      <a:pt x="543" y="273"/>
                    </a:lnTo>
                    <a:lnTo>
                      <a:pt x="536" y="258"/>
                    </a:lnTo>
                    <a:lnTo>
                      <a:pt x="532" y="244"/>
                    </a:lnTo>
                    <a:lnTo>
                      <a:pt x="532" y="231"/>
                    </a:lnTo>
                    <a:lnTo>
                      <a:pt x="530" y="217"/>
                    </a:lnTo>
                    <a:lnTo>
                      <a:pt x="532" y="202"/>
                    </a:lnTo>
                    <a:lnTo>
                      <a:pt x="541" y="190"/>
                    </a:lnTo>
                    <a:lnTo>
                      <a:pt x="552" y="177"/>
                    </a:lnTo>
                    <a:lnTo>
                      <a:pt x="563" y="170"/>
                    </a:lnTo>
                    <a:lnTo>
                      <a:pt x="574" y="159"/>
                    </a:lnTo>
                    <a:lnTo>
                      <a:pt x="583" y="146"/>
                    </a:lnTo>
                    <a:lnTo>
                      <a:pt x="588" y="134"/>
                    </a:lnTo>
                    <a:lnTo>
                      <a:pt x="588" y="119"/>
                    </a:lnTo>
                    <a:lnTo>
                      <a:pt x="568" y="105"/>
                    </a:lnTo>
                    <a:lnTo>
                      <a:pt x="552" y="92"/>
                    </a:lnTo>
                    <a:lnTo>
                      <a:pt x="532" y="81"/>
                    </a:lnTo>
                    <a:lnTo>
                      <a:pt x="512" y="70"/>
                    </a:lnTo>
                    <a:lnTo>
                      <a:pt x="491" y="58"/>
                    </a:lnTo>
                    <a:lnTo>
                      <a:pt x="471" y="47"/>
                    </a:lnTo>
                    <a:lnTo>
                      <a:pt x="449" y="38"/>
                    </a:lnTo>
                    <a:lnTo>
                      <a:pt x="428" y="31"/>
                    </a:lnTo>
                    <a:lnTo>
                      <a:pt x="442" y="45"/>
                    </a:lnTo>
                    <a:lnTo>
                      <a:pt x="455" y="56"/>
                    </a:lnTo>
                    <a:lnTo>
                      <a:pt x="465" y="63"/>
                    </a:lnTo>
                    <a:lnTo>
                      <a:pt x="484" y="74"/>
                    </a:lnTo>
                    <a:lnTo>
                      <a:pt x="485" y="88"/>
                    </a:lnTo>
                    <a:lnTo>
                      <a:pt x="484" y="105"/>
                    </a:lnTo>
                    <a:lnTo>
                      <a:pt x="478" y="123"/>
                    </a:lnTo>
                    <a:lnTo>
                      <a:pt x="478" y="135"/>
                    </a:lnTo>
                    <a:lnTo>
                      <a:pt x="484" y="150"/>
                    </a:lnTo>
                    <a:lnTo>
                      <a:pt x="484" y="155"/>
                    </a:lnTo>
                    <a:lnTo>
                      <a:pt x="480" y="161"/>
                    </a:lnTo>
                    <a:lnTo>
                      <a:pt x="474" y="166"/>
                    </a:lnTo>
                    <a:lnTo>
                      <a:pt x="469" y="170"/>
                    </a:lnTo>
                    <a:lnTo>
                      <a:pt x="465" y="175"/>
                    </a:lnTo>
                    <a:lnTo>
                      <a:pt x="465" y="180"/>
                    </a:lnTo>
                    <a:lnTo>
                      <a:pt x="465" y="190"/>
                    </a:lnTo>
                    <a:lnTo>
                      <a:pt x="464" y="195"/>
                    </a:lnTo>
                    <a:lnTo>
                      <a:pt x="460" y="197"/>
                    </a:lnTo>
                    <a:lnTo>
                      <a:pt x="458" y="200"/>
                    </a:lnTo>
                    <a:lnTo>
                      <a:pt x="455" y="200"/>
                    </a:lnTo>
                    <a:lnTo>
                      <a:pt x="453" y="200"/>
                    </a:lnTo>
                    <a:lnTo>
                      <a:pt x="447" y="197"/>
                    </a:lnTo>
                    <a:lnTo>
                      <a:pt x="442" y="200"/>
                    </a:lnTo>
                    <a:lnTo>
                      <a:pt x="433" y="202"/>
                    </a:lnTo>
                    <a:lnTo>
                      <a:pt x="428" y="202"/>
                    </a:lnTo>
                    <a:lnTo>
                      <a:pt x="424" y="200"/>
                    </a:lnTo>
                    <a:lnTo>
                      <a:pt x="424" y="197"/>
                    </a:lnTo>
                    <a:lnTo>
                      <a:pt x="422" y="195"/>
                    </a:lnTo>
                    <a:lnTo>
                      <a:pt x="419" y="164"/>
                    </a:lnTo>
                    <a:lnTo>
                      <a:pt x="411" y="159"/>
                    </a:lnTo>
                    <a:lnTo>
                      <a:pt x="406" y="150"/>
                    </a:lnTo>
                    <a:lnTo>
                      <a:pt x="397" y="141"/>
                    </a:lnTo>
                    <a:lnTo>
                      <a:pt x="390" y="134"/>
                    </a:lnTo>
                    <a:lnTo>
                      <a:pt x="386" y="125"/>
                    </a:lnTo>
                    <a:lnTo>
                      <a:pt x="384" y="117"/>
                    </a:lnTo>
                    <a:lnTo>
                      <a:pt x="381" y="108"/>
                    </a:lnTo>
                    <a:lnTo>
                      <a:pt x="384" y="103"/>
                    </a:lnTo>
                    <a:lnTo>
                      <a:pt x="386" y="99"/>
                    </a:lnTo>
                    <a:lnTo>
                      <a:pt x="390" y="99"/>
                    </a:lnTo>
                    <a:lnTo>
                      <a:pt x="390" y="97"/>
                    </a:lnTo>
                    <a:lnTo>
                      <a:pt x="391" y="97"/>
                    </a:lnTo>
                    <a:lnTo>
                      <a:pt x="397" y="103"/>
                    </a:lnTo>
                    <a:lnTo>
                      <a:pt x="406" y="108"/>
                    </a:lnTo>
                    <a:lnTo>
                      <a:pt x="413" y="110"/>
                    </a:lnTo>
                    <a:lnTo>
                      <a:pt x="422" y="110"/>
                    </a:lnTo>
                    <a:lnTo>
                      <a:pt x="424" y="110"/>
                    </a:lnTo>
                    <a:lnTo>
                      <a:pt x="424" y="108"/>
                    </a:lnTo>
                    <a:lnTo>
                      <a:pt x="424" y="72"/>
                    </a:lnTo>
                    <a:lnTo>
                      <a:pt x="411" y="56"/>
                    </a:lnTo>
                    <a:lnTo>
                      <a:pt x="395" y="42"/>
                    </a:lnTo>
                    <a:lnTo>
                      <a:pt x="377" y="27"/>
                    </a:lnTo>
                    <a:lnTo>
                      <a:pt x="364" y="9"/>
                    </a:lnTo>
                    <a:lnTo>
                      <a:pt x="350" y="5"/>
                    </a:lnTo>
                    <a:lnTo>
                      <a:pt x="339" y="2"/>
                    </a:lnTo>
                    <a:lnTo>
                      <a:pt x="325" y="0"/>
                    </a:lnTo>
                    <a:lnTo>
                      <a:pt x="312" y="0"/>
                    </a:lnTo>
                    <a:lnTo>
                      <a:pt x="308" y="0"/>
                    </a:lnTo>
                    <a:lnTo>
                      <a:pt x="308" y="2"/>
                    </a:lnTo>
                    <a:lnTo>
                      <a:pt x="308" y="5"/>
                    </a:lnTo>
                    <a:lnTo>
                      <a:pt x="307" y="9"/>
                    </a:lnTo>
                    <a:lnTo>
                      <a:pt x="289" y="14"/>
                    </a:lnTo>
                    <a:lnTo>
                      <a:pt x="281" y="27"/>
                    </a:lnTo>
                    <a:lnTo>
                      <a:pt x="276" y="42"/>
                    </a:lnTo>
                    <a:lnTo>
                      <a:pt x="265" y="56"/>
                    </a:lnTo>
                    <a:lnTo>
                      <a:pt x="260" y="56"/>
                    </a:lnTo>
                    <a:lnTo>
                      <a:pt x="256" y="56"/>
                    </a:lnTo>
                    <a:lnTo>
                      <a:pt x="251" y="56"/>
                    </a:lnTo>
                    <a:lnTo>
                      <a:pt x="249" y="58"/>
                    </a:lnTo>
                    <a:lnTo>
                      <a:pt x="240" y="72"/>
                    </a:lnTo>
                    <a:lnTo>
                      <a:pt x="231" y="87"/>
                    </a:lnTo>
                    <a:lnTo>
                      <a:pt x="224" y="99"/>
                    </a:lnTo>
                    <a:lnTo>
                      <a:pt x="213" y="110"/>
                    </a:lnTo>
                    <a:lnTo>
                      <a:pt x="209" y="110"/>
                    </a:lnTo>
                    <a:lnTo>
                      <a:pt x="209" y="114"/>
                    </a:lnTo>
                    <a:lnTo>
                      <a:pt x="184" y="139"/>
                    </a:lnTo>
                    <a:lnTo>
                      <a:pt x="184" y="141"/>
                    </a:lnTo>
                    <a:lnTo>
                      <a:pt x="195" y="146"/>
                    </a:lnTo>
                    <a:lnTo>
                      <a:pt x="209" y="150"/>
                    </a:lnTo>
                    <a:lnTo>
                      <a:pt x="224" y="153"/>
                    </a:lnTo>
                    <a:lnTo>
                      <a:pt x="234" y="153"/>
                    </a:lnTo>
                    <a:lnTo>
                      <a:pt x="236" y="155"/>
                    </a:lnTo>
                    <a:lnTo>
                      <a:pt x="240" y="155"/>
                    </a:lnTo>
                    <a:lnTo>
                      <a:pt x="240" y="159"/>
                    </a:lnTo>
                    <a:lnTo>
                      <a:pt x="242" y="161"/>
                    </a:lnTo>
                    <a:lnTo>
                      <a:pt x="240" y="164"/>
                    </a:lnTo>
                    <a:lnTo>
                      <a:pt x="234" y="166"/>
                    </a:lnTo>
                    <a:lnTo>
                      <a:pt x="231" y="170"/>
                    </a:lnTo>
                    <a:lnTo>
                      <a:pt x="225" y="171"/>
                    </a:lnTo>
                    <a:lnTo>
                      <a:pt x="220" y="180"/>
                    </a:lnTo>
                    <a:lnTo>
                      <a:pt x="215" y="195"/>
                    </a:lnTo>
                    <a:lnTo>
                      <a:pt x="209" y="208"/>
                    </a:lnTo>
                    <a:lnTo>
                      <a:pt x="209" y="222"/>
                    </a:lnTo>
                    <a:lnTo>
                      <a:pt x="213" y="227"/>
                    </a:lnTo>
                    <a:lnTo>
                      <a:pt x="215" y="227"/>
                    </a:lnTo>
                    <a:lnTo>
                      <a:pt x="213" y="231"/>
                    </a:lnTo>
                    <a:lnTo>
                      <a:pt x="209" y="238"/>
                    </a:lnTo>
                    <a:lnTo>
                      <a:pt x="213" y="242"/>
                    </a:lnTo>
                    <a:lnTo>
                      <a:pt x="215" y="244"/>
                    </a:lnTo>
                    <a:lnTo>
                      <a:pt x="231" y="233"/>
                    </a:lnTo>
                    <a:lnTo>
                      <a:pt x="260" y="231"/>
                    </a:lnTo>
                    <a:lnTo>
                      <a:pt x="260" y="227"/>
                    </a:lnTo>
                    <a:lnTo>
                      <a:pt x="262" y="226"/>
                    </a:lnTo>
                    <a:lnTo>
                      <a:pt x="265" y="226"/>
                    </a:lnTo>
                    <a:lnTo>
                      <a:pt x="267" y="222"/>
                    </a:lnTo>
                    <a:lnTo>
                      <a:pt x="267" y="200"/>
                    </a:lnTo>
                    <a:lnTo>
                      <a:pt x="289" y="155"/>
                    </a:lnTo>
                    <a:lnTo>
                      <a:pt x="292" y="155"/>
                    </a:lnTo>
                    <a:lnTo>
                      <a:pt x="303" y="170"/>
                    </a:lnTo>
                    <a:lnTo>
                      <a:pt x="312" y="180"/>
                    </a:lnTo>
                    <a:lnTo>
                      <a:pt x="323" y="195"/>
                    </a:lnTo>
                    <a:lnTo>
                      <a:pt x="336" y="206"/>
                    </a:lnTo>
                    <a:lnTo>
                      <a:pt x="343" y="211"/>
                    </a:lnTo>
                    <a:lnTo>
                      <a:pt x="345" y="217"/>
                    </a:lnTo>
                    <a:lnTo>
                      <a:pt x="350" y="226"/>
                    </a:lnTo>
                    <a:lnTo>
                      <a:pt x="354" y="231"/>
                    </a:lnTo>
                    <a:lnTo>
                      <a:pt x="354" y="244"/>
                    </a:lnTo>
                    <a:lnTo>
                      <a:pt x="354" y="258"/>
                    </a:lnTo>
                    <a:lnTo>
                      <a:pt x="359" y="273"/>
                    </a:lnTo>
                    <a:lnTo>
                      <a:pt x="364" y="283"/>
                    </a:lnTo>
                    <a:lnTo>
                      <a:pt x="366" y="285"/>
                    </a:lnTo>
                    <a:lnTo>
                      <a:pt x="370" y="289"/>
                    </a:lnTo>
                    <a:lnTo>
                      <a:pt x="372" y="291"/>
                    </a:lnTo>
                    <a:lnTo>
                      <a:pt x="375" y="294"/>
                    </a:lnTo>
                    <a:lnTo>
                      <a:pt x="375" y="298"/>
                    </a:lnTo>
                    <a:lnTo>
                      <a:pt x="372" y="300"/>
                    </a:lnTo>
                    <a:lnTo>
                      <a:pt x="372" y="305"/>
                    </a:lnTo>
                    <a:lnTo>
                      <a:pt x="370" y="309"/>
                    </a:lnTo>
                    <a:lnTo>
                      <a:pt x="359" y="305"/>
                    </a:lnTo>
                    <a:lnTo>
                      <a:pt x="348" y="294"/>
                    </a:lnTo>
                    <a:lnTo>
                      <a:pt x="336" y="285"/>
                    </a:lnTo>
                    <a:lnTo>
                      <a:pt x="323" y="283"/>
                    </a:lnTo>
                    <a:lnTo>
                      <a:pt x="314" y="289"/>
                    </a:lnTo>
                    <a:lnTo>
                      <a:pt x="308" y="294"/>
                    </a:lnTo>
                    <a:lnTo>
                      <a:pt x="299" y="300"/>
                    </a:lnTo>
                    <a:lnTo>
                      <a:pt x="296" y="305"/>
                    </a:lnTo>
                    <a:lnTo>
                      <a:pt x="298" y="309"/>
                    </a:lnTo>
                    <a:lnTo>
                      <a:pt x="299" y="310"/>
                    </a:lnTo>
                    <a:lnTo>
                      <a:pt x="299" y="314"/>
                    </a:lnTo>
                    <a:lnTo>
                      <a:pt x="303" y="314"/>
                    </a:lnTo>
                    <a:lnTo>
                      <a:pt x="312" y="314"/>
                    </a:lnTo>
                    <a:lnTo>
                      <a:pt x="317" y="316"/>
                    </a:lnTo>
                    <a:lnTo>
                      <a:pt x="319" y="321"/>
                    </a:lnTo>
                    <a:lnTo>
                      <a:pt x="323" y="330"/>
                    </a:lnTo>
                    <a:lnTo>
                      <a:pt x="319" y="334"/>
                    </a:lnTo>
                    <a:lnTo>
                      <a:pt x="317" y="339"/>
                    </a:lnTo>
                    <a:lnTo>
                      <a:pt x="260" y="327"/>
                    </a:lnTo>
                    <a:lnTo>
                      <a:pt x="260" y="334"/>
                    </a:lnTo>
                    <a:lnTo>
                      <a:pt x="260" y="339"/>
                    </a:lnTo>
                    <a:lnTo>
                      <a:pt x="260" y="345"/>
                    </a:lnTo>
                    <a:lnTo>
                      <a:pt x="256" y="347"/>
                    </a:lnTo>
                    <a:lnTo>
                      <a:pt x="251" y="356"/>
                    </a:lnTo>
                    <a:lnTo>
                      <a:pt x="249" y="357"/>
                    </a:lnTo>
                    <a:lnTo>
                      <a:pt x="242" y="366"/>
                    </a:lnTo>
                    <a:lnTo>
                      <a:pt x="225" y="393"/>
                    </a:lnTo>
                    <a:lnTo>
                      <a:pt x="189" y="411"/>
                    </a:lnTo>
                    <a:lnTo>
                      <a:pt x="188" y="413"/>
                    </a:lnTo>
                    <a:lnTo>
                      <a:pt x="184" y="419"/>
                    </a:lnTo>
                    <a:lnTo>
                      <a:pt x="184" y="424"/>
                    </a:lnTo>
                    <a:lnTo>
                      <a:pt x="184" y="430"/>
                    </a:lnTo>
                    <a:lnTo>
                      <a:pt x="184" y="439"/>
                    </a:lnTo>
                    <a:lnTo>
                      <a:pt x="184" y="453"/>
                    </a:lnTo>
                    <a:lnTo>
                      <a:pt x="184" y="469"/>
                    </a:lnTo>
                    <a:lnTo>
                      <a:pt x="184" y="478"/>
                    </a:lnTo>
                    <a:lnTo>
                      <a:pt x="173" y="478"/>
                    </a:lnTo>
                    <a:lnTo>
                      <a:pt x="164" y="475"/>
                    </a:lnTo>
                    <a:lnTo>
                      <a:pt x="157" y="469"/>
                    </a:lnTo>
                    <a:lnTo>
                      <a:pt x="151" y="464"/>
                    </a:lnTo>
                    <a:lnTo>
                      <a:pt x="151" y="449"/>
                    </a:lnTo>
                    <a:lnTo>
                      <a:pt x="148" y="435"/>
                    </a:lnTo>
                    <a:lnTo>
                      <a:pt x="141" y="424"/>
                    </a:lnTo>
                    <a:lnTo>
                      <a:pt x="130" y="413"/>
                    </a:lnTo>
                    <a:lnTo>
                      <a:pt x="117" y="417"/>
                    </a:lnTo>
                    <a:lnTo>
                      <a:pt x="110" y="417"/>
                    </a:lnTo>
                    <a:lnTo>
                      <a:pt x="101" y="413"/>
                    </a:lnTo>
                    <a:lnTo>
                      <a:pt x="94" y="408"/>
                    </a:lnTo>
                    <a:lnTo>
                      <a:pt x="83" y="402"/>
                    </a:lnTo>
                    <a:lnTo>
                      <a:pt x="72" y="397"/>
                    </a:lnTo>
                    <a:lnTo>
                      <a:pt x="59" y="393"/>
                    </a:lnTo>
                    <a:lnTo>
                      <a:pt x="49" y="392"/>
                    </a:lnTo>
                    <a:lnTo>
                      <a:pt x="38" y="402"/>
                    </a:lnTo>
                    <a:lnTo>
                      <a:pt x="21" y="424"/>
                    </a:lnTo>
                    <a:lnTo>
                      <a:pt x="5" y="448"/>
                    </a:lnTo>
                    <a:lnTo>
                      <a:pt x="0" y="455"/>
                    </a:lnTo>
                    <a:lnTo>
                      <a:pt x="21" y="475"/>
                    </a:lnTo>
                    <a:lnTo>
                      <a:pt x="25" y="516"/>
                    </a:lnTo>
                    <a:lnTo>
                      <a:pt x="29" y="516"/>
                    </a:lnTo>
                    <a:lnTo>
                      <a:pt x="38" y="513"/>
                    </a:lnTo>
                    <a:lnTo>
                      <a:pt x="43" y="511"/>
                    </a:lnTo>
                    <a:lnTo>
                      <a:pt x="49" y="505"/>
                    </a:lnTo>
                    <a:lnTo>
                      <a:pt x="54" y="496"/>
                    </a:lnTo>
                    <a:lnTo>
                      <a:pt x="58" y="491"/>
                    </a:lnTo>
                    <a:lnTo>
                      <a:pt x="63" y="485"/>
                    </a:lnTo>
                    <a:lnTo>
                      <a:pt x="72" y="480"/>
                    </a:lnTo>
                    <a:lnTo>
                      <a:pt x="74" y="480"/>
                    </a:lnTo>
                    <a:lnTo>
                      <a:pt x="74" y="484"/>
                    </a:lnTo>
                    <a:lnTo>
                      <a:pt x="74" y="485"/>
                    </a:lnTo>
                    <a:lnTo>
                      <a:pt x="63" y="538"/>
                    </a:lnTo>
                    <a:lnTo>
                      <a:pt x="79" y="556"/>
                    </a:lnTo>
                    <a:lnTo>
                      <a:pt x="77" y="567"/>
                    </a:lnTo>
                    <a:lnTo>
                      <a:pt x="68" y="574"/>
                    </a:lnTo>
                    <a:lnTo>
                      <a:pt x="59" y="583"/>
                    </a:lnTo>
                    <a:lnTo>
                      <a:pt x="54" y="597"/>
                    </a:lnTo>
                    <a:lnTo>
                      <a:pt x="54" y="608"/>
                    </a:lnTo>
                    <a:lnTo>
                      <a:pt x="63" y="619"/>
                    </a:lnTo>
                    <a:lnTo>
                      <a:pt x="74" y="630"/>
                    </a:lnTo>
                    <a:lnTo>
                      <a:pt x="88" y="641"/>
                    </a:lnTo>
                    <a:lnTo>
                      <a:pt x="101" y="646"/>
                    </a:lnTo>
                    <a:lnTo>
                      <a:pt x="114" y="646"/>
                    </a:lnTo>
                    <a:lnTo>
                      <a:pt x="124" y="644"/>
                    </a:lnTo>
                    <a:lnTo>
                      <a:pt x="132" y="641"/>
                    </a:lnTo>
                    <a:lnTo>
                      <a:pt x="141" y="635"/>
                    </a:lnTo>
                    <a:lnTo>
                      <a:pt x="148" y="635"/>
                    </a:lnTo>
                    <a:lnTo>
                      <a:pt x="153" y="639"/>
                    </a:lnTo>
                    <a:lnTo>
                      <a:pt x="160" y="641"/>
                    </a:lnTo>
                    <a:lnTo>
                      <a:pt x="168" y="644"/>
                    </a:lnTo>
                    <a:lnTo>
                      <a:pt x="184" y="652"/>
                    </a:lnTo>
                    <a:lnTo>
                      <a:pt x="195" y="661"/>
                    </a:lnTo>
                    <a:lnTo>
                      <a:pt x="209" y="670"/>
                    </a:lnTo>
                    <a:lnTo>
                      <a:pt x="220" y="677"/>
                    </a:lnTo>
                    <a:lnTo>
                      <a:pt x="225" y="691"/>
                    </a:lnTo>
                    <a:lnTo>
                      <a:pt x="229" y="706"/>
                    </a:lnTo>
                    <a:lnTo>
                      <a:pt x="231" y="722"/>
                    </a:lnTo>
                    <a:lnTo>
                      <a:pt x="234" y="738"/>
                    </a:lnTo>
                    <a:lnTo>
                      <a:pt x="249" y="744"/>
                    </a:lnTo>
                    <a:lnTo>
                      <a:pt x="262" y="749"/>
                    </a:lnTo>
                    <a:lnTo>
                      <a:pt x="276" y="758"/>
                    </a:lnTo>
                    <a:lnTo>
                      <a:pt x="287" y="772"/>
                    </a:lnTo>
                    <a:lnTo>
                      <a:pt x="298" y="800"/>
                    </a:lnTo>
                    <a:lnTo>
                      <a:pt x="308" y="830"/>
                    </a:lnTo>
                    <a:lnTo>
                      <a:pt x="319" y="861"/>
                    </a:lnTo>
                    <a:lnTo>
                      <a:pt x="334" y="886"/>
                    </a:lnTo>
                    <a:lnTo>
                      <a:pt x="350" y="904"/>
                    </a:lnTo>
                    <a:lnTo>
                      <a:pt x="366" y="924"/>
                    </a:lnTo>
                    <a:lnTo>
                      <a:pt x="381" y="944"/>
                    </a:lnTo>
                    <a:lnTo>
                      <a:pt x="395" y="966"/>
                    </a:lnTo>
                    <a:lnTo>
                      <a:pt x="397" y="980"/>
                    </a:lnTo>
                    <a:lnTo>
                      <a:pt x="397" y="993"/>
                    </a:lnTo>
                    <a:lnTo>
                      <a:pt x="391" y="1007"/>
                    </a:lnTo>
                    <a:lnTo>
                      <a:pt x="381" y="1018"/>
                    </a:lnTo>
                    <a:lnTo>
                      <a:pt x="364" y="1022"/>
                    </a:lnTo>
                    <a:lnTo>
                      <a:pt x="348" y="1027"/>
                    </a:lnTo>
                    <a:lnTo>
                      <a:pt x="334" y="1032"/>
                    </a:lnTo>
                    <a:lnTo>
                      <a:pt x="319" y="1038"/>
                    </a:lnTo>
                    <a:lnTo>
                      <a:pt x="307" y="1043"/>
                    </a:lnTo>
                    <a:lnTo>
                      <a:pt x="292" y="1052"/>
                    </a:lnTo>
                    <a:lnTo>
                      <a:pt x="278" y="1063"/>
                    </a:lnTo>
                    <a:lnTo>
                      <a:pt x="262" y="1074"/>
                    </a:lnTo>
                    <a:lnTo>
                      <a:pt x="249" y="1083"/>
                    </a:lnTo>
                    <a:lnTo>
                      <a:pt x="231" y="1090"/>
                    </a:lnTo>
                    <a:lnTo>
                      <a:pt x="215" y="1094"/>
                    </a:lnTo>
                    <a:lnTo>
                      <a:pt x="198" y="1099"/>
                    </a:lnTo>
                    <a:lnTo>
                      <a:pt x="182" y="1105"/>
                    </a:lnTo>
                    <a:lnTo>
                      <a:pt x="164" y="1110"/>
                    </a:lnTo>
                    <a:lnTo>
                      <a:pt x="151" y="1119"/>
                    </a:lnTo>
                    <a:lnTo>
                      <a:pt x="141" y="1132"/>
                    </a:lnTo>
                    <a:lnTo>
                      <a:pt x="124" y="1146"/>
                    </a:lnTo>
                    <a:lnTo>
                      <a:pt x="106" y="1160"/>
                    </a:lnTo>
                    <a:lnTo>
                      <a:pt x="88" y="1171"/>
                    </a:lnTo>
                    <a:lnTo>
                      <a:pt x="68" y="1180"/>
                    </a:lnTo>
                    <a:lnTo>
                      <a:pt x="88" y="1186"/>
                    </a:lnTo>
                    <a:lnTo>
                      <a:pt x="106" y="1188"/>
                    </a:lnTo>
                    <a:lnTo>
                      <a:pt x="124" y="1193"/>
                    </a:lnTo>
                    <a:lnTo>
                      <a:pt x="142" y="1197"/>
                    </a:lnTo>
                    <a:lnTo>
                      <a:pt x="162" y="1198"/>
                    </a:lnTo>
                    <a:lnTo>
                      <a:pt x="182" y="1198"/>
                    </a:lnTo>
                    <a:lnTo>
                      <a:pt x="200" y="1202"/>
                    </a:lnTo>
                    <a:lnTo>
                      <a:pt x="220" y="1202"/>
                    </a:lnTo>
                    <a:lnTo>
                      <a:pt x="252" y="1202"/>
                    </a:lnTo>
                    <a:lnTo>
                      <a:pt x="287" y="1198"/>
                    </a:lnTo>
                    <a:lnTo>
                      <a:pt x="319" y="1193"/>
                    </a:lnTo>
                    <a:lnTo>
                      <a:pt x="354" y="1186"/>
                    </a:lnTo>
                    <a:lnTo>
                      <a:pt x="386" y="1177"/>
                    </a:lnTo>
                    <a:lnTo>
                      <a:pt x="417" y="1168"/>
                    </a:lnTo>
                    <a:lnTo>
                      <a:pt x="447" y="1155"/>
                    </a:lnTo>
                    <a:lnTo>
                      <a:pt x="478" y="1141"/>
                    </a:lnTo>
                    <a:lnTo>
                      <a:pt x="505" y="1126"/>
                    </a:lnTo>
                    <a:lnTo>
                      <a:pt x="536" y="1110"/>
                    </a:lnTo>
                    <a:lnTo>
                      <a:pt x="559" y="1094"/>
                    </a:lnTo>
                    <a:lnTo>
                      <a:pt x="588" y="1074"/>
                    </a:lnTo>
                    <a:lnTo>
                      <a:pt x="613" y="1052"/>
                    </a:lnTo>
                    <a:lnTo>
                      <a:pt x="637" y="1029"/>
                    </a:lnTo>
                    <a:lnTo>
                      <a:pt x="660" y="1007"/>
                    </a:lnTo>
                    <a:lnTo>
                      <a:pt x="682" y="982"/>
                    </a:lnTo>
                    <a:lnTo>
                      <a:pt x="666" y="966"/>
                    </a:lnTo>
                    <a:lnTo>
                      <a:pt x="646" y="955"/>
                    </a:lnTo>
                    <a:lnTo>
                      <a:pt x="626" y="940"/>
                    </a:lnTo>
                    <a:lnTo>
                      <a:pt x="610" y="929"/>
                    </a:lnTo>
                    <a:lnTo>
                      <a:pt x="590" y="922"/>
                    </a:lnTo>
                    <a:lnTo>
                      <a:pt x="574" y="917"/>
                    </a:lnTo>
                    <a:lnTo>
                      <a:pt x="557" y="904"/>
                    </a:lnTo>
                    <a:lnTo>
                      <a:pt x="547" y="893"/>
                    </a:lnTo>
                    <a:lnTo>
                      <a:pt x="547" y="892"/>
                    </a:lnTo>
                    <a:lnTo>
                      <a:pt x="547" y="888"/>
                    </a:lnTo>
                    <a:lnTo>
                      <a:pt x="543" y="888"/>
                    </a:lnTo>
                    <a:lnTo>
                      <a:pt x="543" y="886"/>
                    </a:lnTo>
                    <a:lnTo>
                      <a:pt x="543" y="874"/>
                    </a:lnTo>
                    <a:lnTo>
                      <a:pt x="547" y="863"/>
                    </a:lnTo>
                    <a:lnTo>
                      <a:pt x="547" y="855"/>
                    </a:lnTo>
                    <a:lnTo>
                      <a:pt x="548" y="845"/>
                    </a:lnTo>
                    <a:lnTo>
                      <a:pt x="557" y="819"/>
                    </a:lnTo>
                    <a:lnTo>
                      <a:pt x="567" y="791"/>
                    </a:lnTo>
                    <a:lnTo>
                      <a:pt x="579" y="769"/>
                    </a:lnTo>
                    <a:lnTo>
                      <a:pt x="601" y="753"/>
                    </a:lnTo>
                    <a:lnTo>
                      <a:pt x="613" y="749"/>
                    </a:lnTo>
                    <a:lnTo>
                      <a:pt x="624" y="744"/>
                    </a:lnTo>
                    <a:lnTo>
                      <a:pt x="631" y="742"/>
                    </a:lnTo>
                    <a:lnTo>
                      <a:pt x="642" y="738"/>
                    </a:lnTo>
                    <a:lnTo>
                      <a:pt x="655" y="738"/>
                    </a:lnTo>
                    <a:lnTo>
                      <a:pt x="666" y="736"/>
                    </a:lnTo>
                    <a:lnTo>
                      <a:pt x="673" y="729"/>
                    </a:lnTo>
                    <a:lnTo>
                      <a:pt x="684" y="727"/>
                    </a:lnTo>
                    <a:lnTo>
                      <a:pt x="695" y="727"/>
                    </a:lnTo>
                    <a:lnTo>
                      <a:pt x="704" y="722"/>
                    </a:lnTo>
                    <a:lnTo>
                      <a:pt x="715" y="718"/>
                    </a:lnTo>
                    <a:lnTo>
                      <a:pt x="725" y="713"/>
                    </a:lnTo>
                    <a:lnTo>
                      <a:pt x="736" y="711"/>
                    </a:lnTo>
                    <a:lnTo>
                      <a:pt x="749" y="707"/>
                    </a:lnTo>
                    <a:lnTo>
                      <a:pt x="760" y="707"/>
                    </a:lnTo>
                    <a:lnTo>
                      <a:pt x="770" y="711"/>
                    </a:lnTo>
                    <a:lnTo>
                      <a:pt x="776" y="717"/>
                    </a:lnTo>
                    <a:lnTo>
                      <a:pt x="783" y="722"/>
                    </a:lnTo>
                    <a:lnTo>
                      <a:pt x="792" y="729"/>
                    </a:lnTo>
                    <a:lnTo>
                      <a:pt x="803" y="736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7"/>
              <p:cNvSpPr>
                <a:spLocks/>
              </p:cNvSpPr>
              <p:nvPr/>
            </p:nvSpPr>
            <p:spPr bwMode="invGray">
              <a:xfrm>
                <a:off x="530" y="2834"/>
                <a:ext cx="63" cy="73"/>
              </a:xfrm>
              <a:custGeom>
                <a:avLst/>
                <a:gdLst>
                  <a:gd name="T0" fmla="*/ 42 w 63"/>
                  <a:gd name="T1" fmla="*/ 65 h 73"/>
                  <a:gd name="T2" fmla="*/ 58 w 63"/>
                  <a:gd name="T3" fmla="*/ 72 h 73"/>
                  <a:gd name="T4" fmla="*/ 62 w 63"/>
                  <a:gd name="T5" fmla="*/ 72 h 73"/>
                  <a:gd name="T6" fmla="*/ 62 w 63"/>
                  <a:gd name="T7" fmla="*/ 67 h 73"/>
                  <a:gd name="T8" fmla="*/ 58 w 63"/>
                  <a:gd name="T9" fmla="*/ 65 h 73"/>
                  <a:gd name="T10" fmla="*/ 58 w 63"/>
                  <a:gd name="T11" fmla="*/ 62 h 73"/>
                  <a:gd name="T12" fmla="*/ 44 w 63"/>
                  <a:gd name="T13" fmla="*/ 56 h 73"/>
                  <a:gd name="T14" fmla="*/ 37 w 63"/>
                  <a:gd name="T15" fmla="*/ 45 h 73"/>
                  <a:gd name="T16" fmla="*/ 31 w 63"/>
                  <a:gd name="T17" fmla="*/ 34 h 73"/>
                  <a:gd name="T18" fmla="*/ 26 w 63"/>
                  <a:gd name="T19" fmla="*/ 20 h 73"/>
                  <a:gd name="T20" fmla="*/ 9 w 63"/>
                  <a:gd name="T21" fmla="*/ 0 h 73"/>
                  <a:gd name="T22" fmla="*/ 6 w 63"/>
                  <a:gd name="T23" fmla="*/ 4 h 73"/>
                  <a:gd name="T24" fmla="*/ 2 w 63"/>
                  <a:gd name="T25" fmla="*/ 9 h 73"/>
                  <a:gd name="T26" fmla="*/ 0 w 63"/>
                  <a:gd name="T27" fmla="*/ 11 h 73"/>
                  <a:gd name="T28" fmla="*/ 0 w 63"/>
                  <a:gd name="T29" fmla="*/ 18 h 73"/>
                  <a:gd name="T30" fmla="*/ 0 w 63"/>
                  <a:gd name="T31" fmla="*/ 20 h 73"/>
                  <a:gd name="T32" fmla="*/ 0 w 63"/>
                  <a:gd name="T33" fmla="*/ 20 h 73"/>
                  <a:gd name="T34" fmla="*/ 0 w 63"/>
                  <a:gd name="T35" fmla="*/ 20 h 73"/>
                  <a:gd name="T36" fmla="*/ 0 w 63"/>
                  <a:gd name="T37" fmla="*/ 20 h 73"/>
                  <a:gd name="T38" fmla="*/ 9 w 63"/>
                  <a:gd name="T39" fmla="*/ 31 h 73"/>
                  <a:gd name="T40" fmla="*/ 20 w 63"/>
                  <a:gd name="T41" fmla="*/ 45 h 73"/>
                  <a:gd name="T42" fmla="*/ 31 w 63"/>
                  <a:gd name="T43" fmla="*/ 56 h 73"/>
                  <a:gd name="T44" fmla="*/ 42 w 63"/>
                  <a:gd name="T45" fmla="*/ 65 h 73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63" h="73">
                    <a:moveTo>
                      <a:pt x="42" y="65"/>
                    </a:moveTo>
                    <a:lnTo>
                      <a:pt x="58" y="72"/>
                    </a:lnTo>
                    <a:lnTo>
                      <a:pt x="62" y="72"/>
                    </a:lnTo>
                    <a:lnTo>
                      <a:pt x="62" y="67"/>
                    </a:lnTo>
                    <a:lnTo>
                      <a:pt x="58" y="65"/>
                    </a:lnTo>
                    <a:lnTo>
                      <a:pt x="58" y="62"/>
                    </a:lnTo>
                    <a:lnTo>
                      <a:pt x="44" y="56"/>
                    </a:lnTo>
                    <a:lnTo>
                      <a:pt x="37" y="45"/>
                    </a:lnTo>
                    <a:lnTo>
                      <a:pt x="31" y="34"/>
                    </a:lnTo>
                    <a:lnTo>
                      <a:pt x="26" y="20"/>
                    </a:lnTo>
                    <a:lnTo>
                      <a:pt x="9" y="0"/>
                    </a:lnTo>
                    <a:lnTo>
                      <a:pt x="6" y="4"/>
                    </a:lnTo>
                    <a:lnTo>
                      <a:pt x="2" y="9"/>
                    </a:lnTo>
                    <a:lnTo>
                      <a:pt x="0" y="11"/>
                    </a:lnTo>
                    <a:lnTo>
                      <a:pt x="0" y="18"/>
                    </a:lnTo>
                    <a:lnTo>
                      <a:pt x="0" y="20"/>
                    </a:lnTo>
                    <a:lnTo>
                      <a:pt x="9" y="31"/>
                    </a:lnTo>
                    <a:lnTo>
                      <a:pt x="20" y="45"/>
                    </a:lnTo>
                    <a:lnTo>
                      <a:pt x="31" y="56"/>
                    </a:lnTo>
                    <a:lnTo>
                      <a:pt x="42" y="65"/>
                    </a:ln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124" name="Rectangle 2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125" name="Rectangle 2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" name="Rectangle 3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" name="Rectangle 3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" name="Rectangle 3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D088ED9-7B84-4736-A4CF-FF89A9F2A3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463073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70DA5-9BB2-45DB-9AE0-D1F69EAB21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715847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5388D-2D39-46C5-8808-A395241320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255456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1FCEC-8E3D-4185-A583-BD0D72C46A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09096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A6B81-2E44-4FE0-BEAC-B4034EC74E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225459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A9F83-058A-4498-BCCB-E200750D18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145605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1378C-A12D-4B99-BF65-9268A793F5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86463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C6F0A-01A4-46D8-982F-9C90199F7E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860469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74CB3-AC2D-4973-B134-B45BE42CCA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861598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5042D-F932-4A68-9ADC-9BA6620BC5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554188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8D0F5-0EB0-4A08-ADAE-E3DDEA294B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61607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85800" y="117475"/>
            <a:ext cx="8456613" cy="6738938"/>
            <a:chOff x="432" y="74"/>
            <a:chExt cx="5327" cy="4245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invGray">
            <a:xfrm>
              <a:off x="432" y="4176"/>
              <a:ext cx="2208" cy="143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>
              <a:off x="2859" y="4250"/>
              <a:ext cx="2729" cy="41"/>
              <a:chOff x="2859" y="4250"/>
              <a:chExt cx="2729" cy="41"/>
            </a:xfrm>
          </p:grpSpPr>
          <p:sp>
            <p:nvSpPr>
              <p:cNvPr id="1038" name="Oval 5"/>
              <p:cNvSpPr>
                <a:spLocks noChangeArrowheads="1"/>
              </p:cNvSpPr>
              <p:nvPr/>
            </p:nvSpPr>
            <p:spPr bwMode="invGray">
              <a:xfrm>
                <a:off x="2859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39" name="Oval 6"/>
              <p:cNvSpPr>
                <a:spLocks noChangeArrowheads="1"/>
              </p:cNvSpPr>
              <p:nvPr/>
            </p:nvSpPr>
            <p:spPr bwMode="invGray">
              <a:xfrm>
                <a:off x="3243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0" name="Oval 7"/>
              <p:cNvSpPr>
                <a:spLocks noChangeArrowheads="1"/>
              </p:cNvSpPr>
              <p:nvPr/>
            </p:nvSpPr>
            <p:spPr bwMode="invGray">
              <a:xfrm>
                <a:off x="3627" y="4250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1" name="Oval 8"/>
              <p:cNvSpPr>
                <a:spLocks noChangeArrowheads="1"/>
              </p:cNvSpPr>
              <p:nvPr/>
            </p:nvSpPr>
            <p:spPr bwMode="invGray">
              <a:xfrm>
                <a:off x="4011" y="4250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2" name="Oval 9"/>
              <p:cNvSpPr>
                <a:spLocks noChangeArrowheads="1"/>
              </p:cNvSpPr>
              <p:nvPr/>
            </p:nvSpPr>
            <p:spPr bwMode="invGray">
              <a:xfrm>
                <a:off x="4395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3" name="Oval 10"/>
              <p:cNvSpPr>
                <a:spLocks noChangeArrowheads="1"/>
              </p:cNvSpPr>
              <p:nvPr/>
            </p:nvSpPr>
            <p:spPr bwMode="invGray">
              <a:xfrm>
                <a:off x="4779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4" name="Oval 11"/>
              <p:cNvSpPr>
                <a:spLocks noChangeArrowheads="1"/>
              </p:cNvSpPr>
              <p:nvPr/>
            </p:nvSpPr>
            <p:spPr bwMode="invGray">
              <a:xfrm>
                <a:off x="5163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5" name="Oval 12"/>
              <p:cNvSpPr>
                <a:spLocks noChangeArrowheads="1"/>
              </p:cNvSpPr>
              <p:nvPr/>
            </p:nvSpPr>
            <p:spPr bwMode="invGray">
              <a:xfrm>
                <a:off x="5547" y="4250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</p:grpSp>
        <p:sp>
          <p:nvSpPr>
            <p:cNvPr id="1034" name="Rectangle 13"/>
            <p:cNvSpPr>
              <a:spLocks noChangeArrowheads="1"/>
            </p:cNvSpPr>
            <p:nvPr/>
          </p:nvSpPr>
          <p:spPr bwMode="invGray">
            <a:xfrm>
              <a:off x="480" y="480"/>
              <a:ext cx="5279" cy="48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5" name="Oval 14"/>
            <p:cNvSpPr>
              <a:spLocks noChangeArrowheads="1"/>
            </p:cNvSpPr>
            <p:nvPr/>
          </p:nvSpPr>
          <p:spPr bwMode="invGray">
            <a:xfrm>
              <a:off x="507" y="74"/>
              <a:ext cx="42" cy="4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6" name="Oval 15"/>
            <p:cNvSpPr>
              <a:spLocks noChangeArrowheads="1"/>
            </p:cNvSpPr>
            <p:nvPr/>
          </p:nvSpPr>
          <p:spPr bwMode="invGray">
            <a:xfrm>
              <a:off x="507" y="219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7" name="Oval 16"/>
            <p:cNvSpPr>
              <a:spLocks noChangeArrowheads="1"/>
            </p:cNvSpPr>
            <p:nvPr/>
          </p:nvSpPr>
          <p:spPr bwMode="invGray">
            <a:xfrm>
              <a:off x="507" y="362"/>
              <a:ext cx="42" cy="4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9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/>
            </a:lvl1pPr>
          </a:lstStyle>
          <a:p>
            <a:pPr>
              <a:defRPr/>
            </a:pPr>
            <a:fld id="{66ED9CFD-057C-4ADC-9B12-C53697BA2E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FF00"/>
                </a:solidFill>
              </a:rPr>
              <a:t>The IALEIA Awards Process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429000"/>
            <a:ext cx="7086600" cy="2286000"/>
          </a:xfrm>
        </p:spPr>
        <p:txBody>
          <a:bodyPr/>
          <a:lstStyle/>
          <a:p>
            <a:r>
              <a:rPr lang="en-US" altLang="en-US" sz="4000" b="1" i="1" dirty="0">
                <a:solidFill>
                  <a:srgbClr val="FFFF00"/>
                </a:solidFill>
              </a:rPr>
              <a:t>How the Process Works and Tips for Nominations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FF00"/>
                </a:solidFill>
              </a:rPr>
              <a:t>The Awards Process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86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solidFill>
                  <a:srgbClr val="FFFF00"/>
                </a:solidFill>
              </a:rPr>
              <a:t>Each nomination is reviewed by the Chairperson to ensure it meets submission criteria.</a:t>
            </a:r>
          </a:p>
          <a:p>
            <a:pPr>
              <a:lnSpc>
                <a:spcPct val="90000"/>
              </a:lnSpc>
            </a:pPr>
            <a:endParaRPr lang="en-US" altLang="en-US" dirty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dirty="0">
                <a:solidFill>
                  <a:srgbClr val="FFFF00"/>
                </a:solidFill>
              </a:rPr>
              <a:t>If submission criteria are not met, the Chairperson contacts the submitter and notifies them of the deficiencies.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olidFill>
                  <a:srgbClr val="FFFF00"/>
                </a:solidFill>
              </a:rPr>
              <a:t>If deficiencies are corrected, then the nomination will be accepted and sent to the committee for scoring.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olidFill>
                  <a:srgbClr val="FFFF00"/>
                </a:solidFill>
              </a:rPr>
              <a:t>If deficiencies are not corrected, then the nomination will be eliminated from the process.</a:t>
            </a:r>
          </a:p>
          <a:p>
            <a:pPr>
              <a:lnSpc>
                <a:spcPct val="90000"/>
              </a:lnSpc>
            </a:pPr>
            <a:endParaRPr lang="en-US" alt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 b="1">
                <a:solidFill>
                  <a:srgbClr val="FFFF00"/>
                </a:solidFill>
              </a:rPr>
              <a:t>Submission Criteria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solidFill>
                  <a:srgbClr val="FFFF00"/>
                </a:solidFill>
              </a:rPr>
              <a:t>Self-nomination is NOT allowed.</a:t>
            </a:r>
          </a:p>
          <a:p>
            <a:pPr>
              <a:lnSpc>
                <a:spcPct val="90000"/>
              </a:lnSpc>
            </a:pPr>
            <a:endParaRPr lang="en-US" altLang="en-US" dirty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dirty="0">
                <a:solidFill>
                  <a:srgbClr val="FFFF00"/>
                </a:solidFill>
              </a:rPr>
              <a:t>Each nomination must have two separate letters detailing or documenting the evaluated criteria.</a:t>
            </a:r>
          </a:p>
          <a:p>
            <a:pPr>
              <a:lnSpc>
                <a:spcPct val="90000"/>
              </a:lnSpc>
            </a:pPr>
            <a:endParaRPr lang="en-US" altLang="en-US" dirty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dirty="0">
                <a:solidFill>
                  <a:srgbClr val="FFFF00"/>
                </a:solidFill>
              </a:rPr>
              <a:t>Submissions must have the permission of the agency or company for which the analytical work was done.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FF00"/>
                </a:solidFill>
              </a:rPr>
              <a:t>Submission Criteria</a:t>
            </a:r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953000"/>
          </a:xfrm>
        </p:spPr>
        <p:txBody>
          <a:bodyPr/>
          <a:lstStyle/>
          <a:p>
            <a:r>
              <a:rPr lang="en-GB" altLang="en-US" dirty="0">
                <a:solidFill>
                  <a:srgbClr val="FFFF00"/>
                </a:solidFill>
              </a:rPr>
              <a:t>Nominators and nominees need not be IALEIA members or affiliated with IALEIA at the time of submission. However, the nominee must become an IALEIA member before the evaluation/scoring process is completed. </a:t>
            </a:r>
            <a:endParaRPr lang="en-US" altLang="en-US" dirty="0">
              <a:solidFill>
                <a:srgbClr val="FFFF00"/>
              </a:solidFill>
            </a:endParaRPr>
          </a:p>
          <a:p>
            <a:r>
              <a:rPr lang="en-GB" altLang="en-US" dirty="0">
                <a:solidFill>
                  <a:srgbClr val="FFFF00"/>
                </a:solidFill>
              </a:rPr>
              <a:t>Organizations or individuals cannot receive the same award in more than two consecutive years for the same publication (e.g. different issues of the same periodical). </a:t>
            </a:r>
            <a:endParaRPr lang="en-US" alt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FF00"/>
                </a:solidFill>
              </a:rPr>
              <a:t>Submission Criteria</a:t>
            </a:r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763000" cy="48006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The e-mail address, telephone number</a:t>
            </a:r>
            <a:r>
              <a:rPr lang="en-US" altLang="en-US">
                <a:solidFill>
                  <a:srgbClr val="FFFF00"/>
                </a:solidFill>
              </a:rPr>
              <a:t>, and </a:t>
            </a:r>
            <a:r>
              <a:rPr lang="en-US" altLang="en-US" dirty="0">
                <a:solidFill>
                  <a:srgbClr val="FFFF00"/>
                </a:solidFill>
              </a:rPr>
              <a:t>mailing address must be provided for each nominee and submitter.</a:t>
            </a:r>
          </a:p>
          <a:p>
            <a:r>
              <a:rPr lang="en-US" altLang="en-US" dirty="0">
                <a:solidFill>
                  <a:srgbClr val="FFFF00"/>
                </a:solidFill>
              </a:rPr>
              <a:t>E-mail is the preferred method for the submission of nomination packets. </a:t>
            </a:r>
          </a:p>
          <a:p>
            <a:r>
              <a:rPr lang="en-US" altLang="en-US" dirty="0">
                <a:solidFill>
                  <a:srgbClr val="FFFF00"/>
                </a:solidFill>
              </a:rPr>
              <a:t>The preferred electronic format of the nomination packets is either Adobe PDF or Microsoft Word format.</a:t>
            </a:r>
          </a:p>
          <a:p>
            <a:endParaRPr lang="en-US" alt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Scoring Criteria for Category 1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Category 1</a:t>
            </a:r>
          </a:p>
          <a:p>
            <a:pPr lvl="1"/>
            <a:r>
              <a:rPr lang="en-GB" altLang="en-US" dirty="0">
                <a:solidFill>
                  <a:srgbClr val="FFFF00"/>
                </a:solidFill>
              </a:rPr>
              <a:t>Enhanced effectiveness of the investigative effort.</a:t>
            </a:r>
          </a:p>
          <a:p>
            <a:pPr lvl="1"/>
            <a:r>
              <a:rPr lang="en-GB" altLang="en-US" dirty="0">
                <a:solidFill>
                  <a:srgbClr val="FFFF00"/>
                </a:solidFill>
              </a:rPr>
              <a:t>Improvements in the processing of intelligence data.</a:t>
            </a:r>
          </a:p>
          <a:p>
            <a:pPr lvl="1"/>
            <a:r>
              <a:rPr lang="en-GB" altLang="en-US" dirty="0">
                <a:solidFill>
                  <a:srgbClr val="FFFF00"/>
                </a:solidFill>
              </a:rPr>
              <a:t>Innovation in integrating intelligence functions into investigative operations.</a:t>
            </a:r>
            <a:br>
              <a:rPr lang="en-GB" altLang="en-US" dirty="0">
                <a:solidFill>
                  <a:srgbClr val="FFFF00"/>
                </a:solidFill>
              </a:rPr>
            </a:br>
            <a:endParaRPr lang="en-US" alt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Scoring Criteria for Category 2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152400" y="1905000"/>
            <a:ext cx="8839200" cy="46482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Category 2</a:t>
            </a:r>
          </a:p>
          <a:p>
            <a:pPr lvl="1"/>
            <a:r>
              <a:rPr lang="en-GB" altLang="en-US" dirty="0">
                <a:solidFill>
                  <a:srgbClr val="FFFF00"/>
                </a:solidFill>
              </a:rPr>
              <a:t>Initiative and perseverance in stimulating interest of analysts, investigators or prosecutors through analysis or crime activity.</a:t>
            </a:r>
          </a:p>
          <a:p>
            <a:pPr lvl="1"/>
            <a:r>
              <a:rPr lang="en-GB" altLang="en-US" dirty="0">
                <a:solidFill>
                  <a:srgbClr val="FFFF00"/>
                </a:solidFill>
              </a:rPr>
              <a:t>Sophistication and diligence in using analytical techniques in support of investigations.</a:t>
            </a:r>
          </a:p>
          <a:p>
            <a:pPr lvl="1"/>
            <a:r>
              <a:rPr lang="en-GB" altLang="en-US" dirty="0">
                <a:solidFill>
                  <a:srgbClr val="FFFF00"/>
                </a:solidFill>
              </a:rPr>
              <a:t>Innovation in the development of graphical techniques for presentation of complex cases for investigators, attorneys, or court.</a:t>
            </a:r>
            <a:br>
              <a:rPr lang="en-GB" altLang="en-US" dirty="0">
                <a:solidFill>
                  <a:srgbClr val="FFFF00"/>
                </a:solidFill>
              </a:rPr>
            </a:br>
            <a:r>
              <a:rPr lang="en-GB" altLang="en-US" dirty="0"/>
              <a:t/>
            </a:r>
            <a:br>
              <a:rPr lang="en-GB" altLang="en-US" dirty="0"/>
            </a:br>
            <a:endParaRPr lang="en-US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Scoring Criteria for Category 2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4958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Category 2 (</a:t>
            </a:r>
            <a:r>
              <a:rPr lang="en-US" altLang="en-US" dirty="0" err="1">
                <a:solidFill>
                  <a:srgbClr val="FFFF00"/>
                </a:solidFill>
              </a:rPr>
              <a:t>con’t</a:t>
            </a:r>
            <a:r>
              <a:rPr lang="en-US" altLang="en-US" dirty="0">
                <a:solidFill>
                  <a:srgbClr val="FFFF00"/>
                </a:solidFill>
              </a:rPr>
              <a:t>)</a:t>
            </a:r>
          </a:p>
          <a:p>
            <a:pPr lvl="1"/>
            <a:r>
              <a:rPr lang="en-GB" altLang="en-US" dirty="0">
                <a:solidFill>
                  <a:srgbClr val="FFFF00"/>
                </a:solidFill>
              </a:rPr>
              <a:t>Effectiveness in coordinating the planning of intelligence support analysis with investigative case management.</a:t>
            </a:r>
          </a:p>
          <a:p>
            <a:pPr lvl="1"/>
            <a:r>
              <a:rPr lang="en-GB" altLang="en-US" dirty="0">
                <a:solidFill>
                  <a:srgbClr val="FFFF00"/>
                </a:solidFill>
              </a:rPr>
              <a:t>Provision of tactical or strategic coverage to areas not previously served or served inadequately.</a:t>
            </a:r>
          </a:p>
          <a:p>
            <a:pPr lvl="1"/>
            <a:r>
              <a:rPr lang="en-GB" altLang="en-US" dirty="0">
                <a:solidFill>
                  <a:srgbClr val="FFFF00"/>
                </a:solidFill>
              </a:rPr>
              <a:t>Significance of the outstanding contribution to law enforcement efforts.</a:t>
            </a:r>
            <a:br>
              <a:rPr lang="en-GB" altLang="en-US" dirty="0">
                <a:solidFill>
                  <a:srgbClr val="FFFF00"/>
                </a:solidFill>
              </a:rPr>
            </a:br>
            <a:r>
              <a:rPr lang="en-GB" altLang="en-US" dirty="0">
                <a:solidFill>
                  <a:srgbClr val="FFFF00"/>
                </a:solidFill>
              </a:rPr>
              <a:t/>
            </a:r>
            <a:br>
              <a:rPr lang="en-GB" altLang="en-US" dirty="0">
                <a:solidFill>
                  <a:srgbClr val="FFFF00"/>
                </a:solidFill>
              </a:rPr>
            </a:br>
            <a:endParaRPr lang="en-US" alt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Scoring Criteria for Category 3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681135" y="1981200"/>
            <a:ext cx="7772400" cy="41148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Category 3</a:t>
            </a:r>
          </a:p>
          <a:p>
            <a:pPr lvl="1"/>
            <a:r>
              <a:rPr lang="en-GB" altLang="en-US" dirty="0">
                <a:solidFill>
                  <a:srgbClr val="FFFF00"/>
                </a:solidFill>
              </a:rPr>
              <a:t>Noteworthy support of how the individual applied, organized, or used analysts and intelligence in support of agency objectives.</a:t>
            </a:r>
            <a:endParaRPr lang="en-US" altLang="en-US" dirty="0">
              <a:solidFill>
                <a:srgbClr val="FFFF00"/>
              </a:solidFill>
            </a:endParaRPr>
          </a:p>
          <a:p>
            <a:pPr lvl="1"/>
            <a:endParaRPr lang="en-US" alt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FF00"/>
                </a:solidFill>
              </a:rPr>
              <a:t>Scoring Process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7244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The Committee Chair gives the scoring requirements to the committee members.</a:t>
            </a:r>
          </a:p>
          <a:p>
            <a:endParaRPr lang="en-US" altLang="en-US" dirty="0">
              <a:solidFill>
                <a:srgbClr val="FFFF00"/>
              </a:solidFill>
            </a:endParaRPr>
          </a:p>
          <a:p>
            <a:r>
              <a:rPr lang="en-US" altLang="en-US" dirty="0">
                <a:solidFill>
                  <a:srgbClr val="FFFF00"/>
                </a:solidFill>
              </a:rPr>
              <a:t>He also includes  rules for committee members to recuse themselves if they have personal knowledge of a nomination, or a personal relationship with a nominator, or a personal relationship with a nominee or their agencies.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FF00"/>
                </a:solidFill>
              </a:rPr>
              <a:t>Scoring Process</a:t>
            </a:r>
            <a:endParaRPr lang="en-US" altLang="en-US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229600" cy="48768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The Committee Chair sends each nomination, with all supporting reports, charts, and documents to the committee members, along with a scoring matrix.</a:t>
            </a:r>
          </a:p>
          <a:p>
            <a:endParaRPr lang="en-US" altLang="en-US" dirty="0">
              <a:solidFill>
                <a:srgbClr val="FFFF00"/>
              </a:solidFill>
            </a:endParaRPr>
          </a:p>
          <a:p>
            <a:r>
              <a:rPr lang="en-US" altLang="en-US" dirty="0">
                <a:solidFill>
                  <a:srgbClr val="FFFF00"/>
                </a:solidFill>
              </a:rPr>
              <a:t>The committee members independently evaluate and score each nomination and send their scores to the Committee Chair.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Objectives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47244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Discuss the Awards Committee and its composition</a:t>
            </a:r>
          </a:p>
          <a:p>
            <a:r>
              <a:rPr lang="en-US" altLang="en-US" dirty="0">
                <a:solidFill>
                  <a:srgbClr val="FFFF00"/>
                </a:solidFill>
              </a:rPr>
              <a:t>Discuss the types of awards available.</a:t>
            </a:r>
          </a:p>
          <a:p>
            <a:r>
              <a:rPr lang="en-US" altLang="en-US" dirty="0">
                <a:solidFill>
                  <a:srgbClr val="FFFF00"/>
                </a:solidFill>
              </a:rPr>
              <a:t>Discuss awards submission requirements and the process to submit a nomination.</a:t>
            </a:r>
          </a:p>
          <a:p>
            <a:r>
              <a:rPr lang="en-US" altLang="en-US" dirty="0">
                <a:solidFill>
                  <a:srgbClr val="FFFF00"/>
                </a:solidFill>
              </a:rPr>
              <a:t>Discuss the scoring and notification process.</a:t>
            </a:r>
          </a:p>
          <a:p>
            <a:r>
              <a:rPr lang="en-US" altLang="en-US" dirty="0">
                <a:solidFill>
                  <a:srgbClr val="FFFF00"/>
                </a:solidFill>
              </a:rPr>
              <a:t>Provide tips and recommendations for successful nominations.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FF00"/>
                </a:solidFill>
              </a:rPr>
              <a:t>Scoring Process</a:t>
            </a:r>
            <a:endParaRPr lang="en-US" altLang="en-US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458200" cy="48768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The Committee Chair receives the scores from each of the committee members and then computes the scores. </a:t>
            </a:r>
          </a:p>
          <a:p>
            <a:endParaRPr lang="en-US" altLang="en-US" dirty="0">
              <a:solidFill>
                <a:srgbClr val="FFFF00"/>
              </a:solidFill>
            </a:endParaRPr>
          </a:p>
          <a:p>
            <a:r>
              <a:rPr lang="en-US" altLang="en-US" dirty="0">
                <a:solidFill>
                  <a:srgbClr val="FFFF00"/>
                </a:solidFill>
              </a:rPr>
              <a:t>The only time the Committee Chair is involved in the scoring is if there is a tie.</a:t>
            </a:r>
          </a:p>
          <a:p>
            <a:endParaRPr lang="en-US" altLang="en-US" dirty="0">
              <a:solidFill>
                <a:srgbClr val="FFFF00"/>
              </a:solidFill>
            </a:endParaRPr>
          </a:p>
          <a:p>
            <a:r>
              <a:rPr lang="en-US" altLang="en-US" dirty="0">
                <a:solidFill>
                  <a:srgbClr val="FFFF00"/>
                </a:solidFill>
              </a:rPr>
              <a:t>If there is a tie, the Committee Chair serves as the tie-breaker.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FF00"/>
                </a:solidFill>
              </a:rPr>
              <a:t>Scoring Process</a:t>
            </a:r>
            <a:endParaRPr lang="en-US" altLang="en-US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610600" cy="43434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Only nominations that receive a minimum score of 70% are eligible to receive an award.</a:t>
            </a:r>
          </a:p>
          <a:p>
            <a:endParaRPr lang="en-US" altLang="en-US" dirty="0">
              <a:solidFill>
                <a:srgbClr val="FFFF00"/>
              </a:solidFill>
            </a:endParaRPr>
          </a:p>
          <a:p>
            <a:r>
              <a:rPr lang="en-US" altLang="en-US" dirty="0">
                <a:solidFill>
                  <a:srgbClr val="FFFF00"/>
                </a:solidFill>
              </a:rPr>
              <a:t>If more than one nomination in Categories 1 and 3 receive a score above 70% then the nomination with the highest scoring percentage will receive the award in its respective category.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FF00"/>
                </a:solidFill>
              </a:rPr>
              <a:t>Award Notification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382000" cy="44196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Once the scoring process is completed, the Committee Chair notifies each nominee directly if they will receive an award or not.</a:t>
            </a:r>
          </a:p>
          <a:p>
            <a:endParaRPr lang="en-US" altLang="en-US" dirty="0">
              <a:solidFill>
                <a:srgbClr val="FFFF00"/>
              </a:solidFill>
            </a:endParaRPr>
          </a:p>
          <a:p>
            <a:r>
              <a:rPr lang="en-US" altLang="en-US" dirty="0">
                <a:solidFill>
                  <a:srgbClr val="FFFF00"/>
                </a:solidFill>
              </a:rPr>
              <a:t>Only after each nominee is notified of their award status does the Committee Chair  notify the IALEIA Board of who the winners are.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FF00"/>
                </a:solidFill>
              </a:rPr>
              <a:t>Tips for Nominations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Each nomination shall have a least TWO separate letters DETAILING the nomination.</a:t>
            </a: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Often the writer of the second nomination letter only states that they concur with the other letter.</a:t>
            </a: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Submitters must include two letters detailing the nomination.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FF00"/>
                </a:solidFill>
              </a:rPr>
              <a:t>Tips for Nomination Letters</a:t>
            </a:r>
            <a:endParaRPr lang="en-US" altLang="en-US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763000" cy="48006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Write the letters professionally. Check for spelling and grammar mistakes before submitting the nomination.</a:t>
            </a: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Often nomination letters are convoluted and difficult to follow or understand. They also contain spelling and grammar errors. </a:t>
            </a:r>
          </a:p>
          <a:p>
            <a:r>
              <a:rPr lang="en-US" altLang="en-US" dirty="0">
                <a:solidFill>
                  <a:srgbClr val="FFFF00"/>
                </a:solidFill>
              </a:rPr>
              <a:t>Try to sound enthusiastic for the individual or organization you are nominating.</a:t>
            </a: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Sadly, this is sometimes not the case.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FF00"/>
                </a:solidFill>
              </a:rPr>
              <a:t>Tips for Nominations</a:t>
            </a:r>
            <a:endParaRPr lang="en-US" altLang="en-US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8768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Ensure the letters are written and tailored with the nomination in mind. </a:t>
            </a:r>
          </a:p>
          <a:p>
            <a:r>
              <a:rPr lang="en-US" altLang="en-US" dirty="0">
                <a:solidFill>
                  <a:srgbClr val="FFFF00"/>
                </a:solidFill>
              </a:rPr>
              <a:t>Clearly state why a nomination is worthy of an award.</a:t>
            </a: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A common error is to simply say an analyst works hard and is well liked.</a:t>
            </a: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The judges need to understand what the nominee did.</a:t>
            </a:r>
          </a:p>
          <a:p>
            <a:r>
              <a:rPr lang="en-US" altLang="en-US" dirty="0">
                <a:solidFill>
                  <a:srgbClr val="FFFF00"/>
                </a:solidFill>
              </a:rPr>
              <a:t>Explain why the work that was performed is commendable.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FF00"/>
                </a:solidFill>
              </a:rPr>
              <a:t>Tips for Nominations</a:t>
            </a:r>
            <a:endParaRPr lang="en-US" altLang="en-US"/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686800" cy="41148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Clearly state the impact the work has had or what the benefit of the work has been. </a:t>
            </a: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Did the work result in significant convictions?</a:t>
            </a: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Did the work save large amounts of time for officers or other analysts?</a:t>
            </a: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Did the work result in a reduction of crime?</a:t>
            </a: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Did the work result in a new insight into crime or analysis?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Tips for Nominations</a:t>
            </a:r>
            <a:endParaRPr lang="en-US" altLang="en-US" dirty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76200" y="1447800"/>
            <a:ext cx="8991600" cy="5105400"/>
          </a:xfrm>
        </p:spPr>
        <p:txBody>
          <a:bodyPr/>
          <a:lstStyle/>
          <a:p>
            <a:r>
              <a:rPr lang="en-US" altLang="en-US" sz="2800" dirty="0">
                <a:solidFill>
                  <a:srgbClr val="FFFF00"/>
                </a:solidFill>
              </a:rPr>
              <a:t>Work products are not required for Category 1 &amp; 3 nominations but are helpful for scoring.</a:t>
            </a:r>
          </a:p>
          <a:p>
            <a:r>
              <a:rPr lang="en-US" altLang="en-US" sz="2800" dirty="0">
                <a:solidFill>
                  <a:srgbClr val="FFFF00"/>
                </a:solidFill>
              </a:rPr>
              <a:t>For Category 2 nominations (Individual nominations) include a copy of the analytical products produced by the nominee. This includes charts, reports, or publications.</a:t>
            </a:r>
          </a:p>
          <a:p>
            <a:pPr lvl="1"/>
            <a:r>
              <a:rPr lang="en-US" altLang="en-US" sz="2200" dirty="0">
                <a:solidFill>
                  <a:srgbClr val="FFFF00"/>
                </a:solidFill>
              </a:rPr>
              <a:t>When evaluating nominations it is difficult to score a nomination only by the nomination letters.</a:t>
            </a:r>
          </a:p>
          <a:p>
            <a:pPr lvl="1"/>
            <a:r>
              <a:rPr lang="en-US" altLang="en-US" sz="2200" dirty="0">
                <a:solidFill>
                  <a:srgbClr val="FFFF00"/>
                </a:solidFill>
              </a:rPr>
              <a:t>It’s difficult to justify giving one nominee an award when there is nothing to evaluate verses evaluating multiple high-quality work products of another nominee. </a:t>
            </a:r>
          </a:p>
          <a:p>
            <a:pPr lvl="1"/>
            <a:r>
              <a:rPr lang="en-US" altLang="en-US" sz="2200" dirty="0">
                <a:solidFill>
                  <a:srgbClr val="FFFF00"/>
                </a:solidFill>
              </a:rPr>
              <a:t>The committee has never given an award to an individual without a work product to evaluate.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FF00"/>
                </a:solidFill>
              </a:rPr>
              <a:t>Tips for Nominations</a:t>
            </a:r>
            <a:endParaRPr lang="en-US" altLang="en-US"/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686800" cy="43434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If the work products contain sensitive or ongoing work, it may be redacted.</a:t>
            </a: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Everyone on the awards committee works in law enforcement and understands the sensitive nature of your work.</a:t>
            </a: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Once the awards process is completed, each committee member destroys their copies of each nomination including the work products.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Tips for Nominations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152400" y="1981200"/>
            <a:ext cx="8839200" cy="41148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Ensure that the submitted work products, such as  written reports or articles for publication, DO NOT contain spelling or grammar errors.</a:t>
            </a: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Articles that have been nominated in the past, which were published in bulletins or journals, have had significant grammatical and spelling errors. This reduces the perceived professionalism of the nomination.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990600"/>
          </a:xfrm>
        </p:spPr>
        <p:txBody>
          <a:bodyPr/>
          <a:lstStyle/>
          <a:p>
            <a:r>
              <a:rPr lang="en-US" altLang="en-US">
                <a:solidFill>
                  <a:srgbClr val="FFFF00"/>
                </a:solidFill>
              </a:rPr>
              <a:t>IALEIA Awards Process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76400"/>
            <a:ext cx="8839200" cy="4191000"/>
          </a:xfrm>
        </p:spPr>
        <p:txBody>
          <a:bodyPr/>
          <a:lstStyle/>
          <a:p>
            <a:r>
              <a:rPr lang="en-US" altLang="en-US" sz="3600" dirty="0">
                <a:solidFill>
                  <a:srgbClr val="FFFF00"/>
                </a:solidFill>
              </a:rPr>
              <a:t>The IALEIA awards process begins with the Awards Committee.</a:t>
            </a:r>
          </a:p>
          <a:p>
            <a:endParaRPr lang="en-US" altLang="en-US" sz="3600" dirty="0">
              <a:solidFill>
                <a:srgbClr val="FFFF00"/>
              </a:solidFill>
            </a:endParaRPr>
          </a:p>
          <a:p>
            <a:r>
              <a:rPr lang="en-US" altLang="en-US" sz="3600" dirty="0">
                <a:solidFill>
                  <a:srgbClr val="FFFF00"/>
                </a:solidFill>
              </a:rPr>
              <a:t>The Awards Committee is comprised of 12 individuals:</a:t>
            </a: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 1 Chairperson and </a:t>
            </a: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 11 committee members</a:t>
            </a:r>
          </a:p>
          <a:p>
            <a:endParaRPr lang="en-US" altLang="en-US" sz="36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Questions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If you have any questions concerning the awards program and nomination submissions contact the Awards Chairperson, John Smith.</a:t>
            </a:r>
          </a:p>
          <a:p>
            <a:r>
              <a:rPr lang="en-US" altLang="en-US" dirty="0">
                <a:solidFill>
                  <a:srgbClr val="FFFF00"/>
                </a:solidFill>
              </a:rPr>
              <a:t>You can contact him by e-mail at </a:t>
            </a:r>
            <a:r>
              <a:rPr lang="en-US" altLang="en-US" u="sng" dirty="0">
                <a:solidFill>
                  <a:srgbClr val="FFFF00"/>
                </a:solidFill>
              </a:rPr>
              <a:t>j8705s@lvmpd.com</a:t>
            </a:r>
            <a:r>
              <a:rPr lang="en-US" altLang="en-US" dirty="0">
                <a:solidFill>
                  <a:srgbClr val="FFFF00"/>
                </a:solidFill>
              </a:rPr>
              <a:t> or by phone at </a:t>
            </a:r>
          </a:p>
          <a:p>
            <a:pPr marL="0" indent="0">
              <a:buNone/>
            </a:pPr>
            <a:r>
              <a:rPr lang="en-US" altLang="en-US" dirty="0">
                <a:solidFill>
                  <a:srgbClr val="FFFF00"/>
                </a:solidFill>
              </a:rPr>
              <a:t>   702-828-4577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FF00"/>
                </a:solidFill>
              </a:rPr>
              <a:t>IALEIA Awards Committee</a:t>
            </a:r>
            <a:r>
              <a:rPr lang="en-US" altLang="en-US" b="1">
                <a:solidFill>
                  <a:srgbClr val="FFFF00"/>
                </a:solidFill>
              </a:rPr>
              <a:t>	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8392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000">
                <a:solidFill>
                  <a:srgbClr val="FFFF00"/>
                </a:solidFill>
              </a:rPr>
              <a:t>The current Chairperson is John Smith, who works for the Las Vegas Metropolitan Police Department.</a:t>
            </a:r>
          </a:p>
          <a:p>
            <a:pPr>
              <a:lnSpc>
                <a:spcPct val="90000"/>
              </a:lnSpc>
            </a:pPr>
            <a:r>
              <a:rPr lang="en-US" altLang="en-US" sz="4000">
                <a:solidFill>
                  <a:srgbClr val="FFFF00"/>
                </a:solidFill>
              </a:rPr>
              <a:t>The 11 committee members work for various law enforcement agencies around the world.</a:t>
            </a:r>
          </a:p>
          <a:p>
            <a:pPr>
              <a:lnSpc>
                <a:spcPct val="90000"/>
              </a:lnSpc>
            </a:pPr>
            <a:r>
              <a:rPr lang="en-US" altLang="en-US" sz="4000">
                <a:solidFill>
                  <a:srgbClr val="FFFF00"/>
                </a:solidFill>
              </a:rPr>
              <a:t>Most committee members are previous award winners.</a:t>
            </a:r>
          </a:p>
          <a:p>
            <a:pPr>
              <a:lnSpc>
                <a:spcPct val="90000"/>
              </a:lnSpc>
            </a:pPr>
            <a:endParaRPr lang="en-US" altLang="en-US" sz="3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solidFill>
                  <a:srgbClr val="FFFF00"/>
                </a:solidFill>
              </a:rPr>
              <a:t>Awards Committee Composition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8392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solidFill>
                  <a:srgbClr val="FFFF00"/>
                </a:solidFill>
              </a:rPr>
              <a:t>The Awards Committee members are from: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olidFill>
                  <a:srgbClr val="FFFF00"/>
                </a:solidFill>
              </a:rPr>
              <a:t>Belgium (Europol Cyber Crime Center)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olidFill>
                  <a:srgbClr val="FFFF00"/>
                </a:solidFill>
              </a:rPr>
              <a:t>Brazil (Federal Police of Brazil)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olidFill>
                  <a:srgbClr val="FFFF00"/>
                </a:solidFill>
              </a:rPr>
              <a:t>Canada (Royal Canadian Mounted Police)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olidFill>
                  <a:srgbClr val="FFFF00"/>
                </a:solidFill>
              </a:rPr>
              <a:t>Mexico (Centro </a:t>
            </a:r>
            <a:r>
              <a:rPr lang="en-US" altLang="en-US" dirty="0" err="1">
                <a:solidFill>
                  <a:srgbClr val="FFFF00"/>
                </a:solidFill>
              </a:rPr>
              <a:t>Internacional</a:t>
            </a:r>
            <a:r>
              <a:rPr lang="en-US" altLang="en-US" dirty="0">
                <a:solidFill>
                  <a:srgbClr val="FFFF00"/>
                </a:solidFill>
              </a:rPr>
              <a:t> De </a:t>
            </a:r>
            <a:r>
              <a:rPr lang="en-US" altLang="en-US" dirty="0" err="1">
                <a:solidFill>
                  <a:srgbClr val="FFFF00"/>
                </a:solidFill>
              </a:rPr>
              <a:t>Intelligencia</a:t>
            </a:r>
            <a:r>
              <a:rPr lang="en-US" altLang="en-US" dirty="0">
                <a:solidFill>
                  <a:srgbClr val="FFFF00"/>
                </a:solidFill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olidFill>
                  <a:srgbClr val="FFFF00"/>
                </a:solidFill>
              </a:rPr>
              <a:t>New Zealand (New Zealand Police)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olidFill>
                  <a:srgbClr val="FFFF00"/>
                </a:solidFill>
              </a:rPr>
              <a:t>United Kingdom (Metropolitan Police - International Crime Coordination Center and Norfolk Constabulary)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olidFill>
                  <a:srgbClr val="FFFF00"/>
                </a:solidFill>
              </a:rPr>
              <a:t>United States (Florida Highway Patrol, Henderson Police Department, US Postal Service OIG, and United States Secret Service)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IALEIA Awards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572000"/>
          </a:xfrm>
        </p:spPr>
        <p:txBody>
          <a:bodyPr/>
          <a:lstStyle/>
          <a:p>
            <a:r>
              <a:rPr lang="en-US" altLang="en-US" dirty="0">
                <a:solidFill>
                  <a:srgbClr val="FFFF00"/>
                </a:solidFill>
              </a:rPr>
              <a:t>There are three primary categories of awards.</a:t>
            </a:r>
          </a:p>
          <a:p>
            <a:r>
              <a:rPr lang="en-US" altLang="en-US" dirty="0">
                <a:solidFill>
                  <a:srgbClr val="FFFF00"/>
                </a:solidFill>
              </a:rPr>
              <a:t>The categories are:</a:t>
            </a: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Category 1, which is for organizations. </a:t>
            </a:r>
          </a:p>
          <a:p>
            <a:pPr lvl="2"/>
            <a:r>
              <a:rPr lang="en-US" altLang="en-US" dirty="0">
                <a:solidFill>
                  <a:srgbClr val="FFFF00"/>
                </a:solidFill>
              </a:rPr>
              <a:t>There are three sub-categories: 1A, 1B, and 1C </a:t>
            </a:r>
          </a:p>
          <a:p>
            <a:pPr lvl="3"/>
            <a:r>
              <a:rPr lang="en-US" altLang="en-US" dirty="0">
                <a:solidFill>
                  <a:srgbClr val="FFFF00"/>
                </a:solidFill>
              </a:rPr>
              <a:t>Local Level (Category 1A)</a:t>
            </a:r>
          </a:p>
          <a:p>
            <a:pPr lvl="3"/>
            <a:r>
              <a:rPr lang="en-US" altLang="en-US" dirty="0">
                <a:solidFill>
                  <a:srgbClr val="FFFF00"/>
                </a:solidFill>
              </a:rPr>
              <a:t>State/Provincial/Regional Level (Category 1B)</a:t>
            </a:r>
          </a:p>
          <a:p>
            <a:pPr lvl="3"/>
            <a:r>
              <a:rPr lang="en-US" altLang="en-US" dirty="0">
                <a:solidFill>
                  <a:srgbClr val="FFFF00"/>
                </a:solidFill>
              </a:rPr>
              <a:t>National/International Level (Category 1C)</a:t>
            </a:r>
          </a:p>
          <a:p>
            <a:pPr lvl="2"/>
            <a:r>
              <a:rPr lang="en-US" altLang="en-US" dirty="0">
                <a:solidFill>
                  <a:srgbClr val="FFFF00"/>
                </a:solidFill>
              </a:rPr>
              <a:t>There is one award available for each sub-category.</a:t>
            </a:r>
          </a:p>
          <a:p>
            <a:endParaRPr lang="en-US" alt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IALEIA Awards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610600" cy="4114800"/>
          </a:xfrm>
        </p:spPr>
        <p:txBody>
          <a:bodyPr/>
          <a:lstStyle/>
          <a:p>
            <a:pPr lvl="1"/>
            <a:r>
              <a:rPr lang="en-US" altLang="en-US" dirty="0">
                <a:solidFill>
                  <a:srgbClr val="FFFF00"/>
                </a:solidFill>
              </a:rPr>
              <a:t>Category 2 is for individuals. (There are a total of six individual awards available each year.)</a:t>
            </a:r>
          </a:p>
          <a:p>
            <a:pPr lvl="1"/>
            <a:endParaRPr lang="en-US" altLang="en-US" dirty="0">
              <a:solidFill>
                <a:srgbClr val="FFFF00"/>
              </a:solidFill>
            </a:endParaRPr>
          </a:p>
          <a:p>
            <a:pPr lvl="1"/>
            <a:r>
              <a:rPr lang="en-US" altLang="en-US" dirty="0">
                <a:solidFill>
                  <a:srgbClr val="FFFF00"/>
                </a:solidFill>
              </a:rPr>
              <a:t>Category 3 is for Executives or Supervisors (There is one award available each year)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FF00"/>
                </a:solidFill>
              </a:rPr>
              <a:t>The Awards Process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7630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600" dirty="0">
                <a:solidFill>
                  <a:srgbClr val="FFFF00"/>
                </a:solidFill>
              </a:rPr>
              <a:t>The time table is established by the Chairperson and is approved by the IALEIA Board.</a:t>
            </a:r>
          </a:p>
          <a:p>
            <a:pPr>
              <a:lnSpc>
                <a:spcPct val="90000"/>
              </a:lnSpc>
            </a:pPr>
            <a:r>
              <a:rPr lang="en-US" altLang="en-US" sz="3600" dirty="0">
                <a:solidFill>
                  <a:srgbClr val="FFFF00"/>
                </a:solidFill>
              </a:rPr>
              <a:t>The deadline is always the Friday of the first full 5-day work week in January.</a:t>
            </a:r>
          </a:p>
          <a:p>
            <a:pPr>
              <a:lnSpc>
                <a:spcPct val="90000"/>
              </a:lnSpc>
            </a:pPr>
            <a:r>
              <a:rPr lang="en-US" altLang="en-US" sz="3600" dirty="0">
                <a:solidFill>
                  <a:srgbClr val="FFFF00"/>
                </a:solidFill>
              </a:rPr>
              <a:t>Announcements are sent out by IALEIA with the submission criteria.</a:t>
            </a:r>
          </a:p>
          <a:p>
            <a:pPr>
              <a:lnSpc>
                <a:spcPct val="90000"/>
              </a:lnSpc>
            </a:pPr>
            <a:endParaRPr lang="en-US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FF00"/>
                </a:solidFill>
              </a:rPr>
              <a:t>The Awards Process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610600" cy="419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000" dirty="0">
                <a:solidFill>
                  <a:srgbClr val="FFFF00"/>
                </a:solidFill>
              </a:rPr>
              <a:t>Multiple announcements are sent out between November and January. </a:t>
            </a:r>
          </a:p>
          <a:p>
            <a:pPr>
              <a:lnSpc>
                <a:spcPct val="90000"/>
              </a:lnSpc>
            </a:pPr>
            <a:endParaRPr lang="en-US" altLang="en-US" sz="4000" dirty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sz="4000" dirty="0">
                <a:solidFill>
                  <a:srgbClr val="FFFF00"/>
                </a:solidFill>
              </a:rPr>
              <a:t>Chairperson receives each nomination.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ntemporary">
  <a:themeElements>
    <a:clrScheme name="">
      <a:dk1>
        <a:srgbClr val="000000"/>
      </a:dk1>
      <a:lt1>
        <a:srgbClr val="FFFF66"/>
      </a:lt1>
      <a:dk2>
        <a:srgbClr val="0066CC"/>
      </a:dk2>
      <a:lt2>
        <a:srgbClr val="FFFF00"/>
      </a:lt2>
      <a:accent1>
        <a:srgbClr val="009999"/>
      </a:accent1>
      <a:accent2>
        <a:srgbClr val="FF9933"/>
      </a:accent2>
      <a:accent3>
        <a:srgbClr val="AAB8E2"/>
      </a:accent3>
      <a:accent4>
        <a:srgbClr val="DADA56"/>
      </a:accent4>
      <a:accent5>
        <a:srgbClr val="AACACA"/>
      </a:accent5>
      <a:accent6>
        <a:srgbClr val="E78A2D"/>
      </a:accent6>
      <a:hlink>
        <a:srgbClr val="330099"/>
      </a:hlink>
      <a:folHlink>
        <a:srgbClr val="CBCBCB"/>
      </a:folHlink>
    </a:clrScheme>
    <a:fontScheme name="Contemporar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ntemporary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9999"/>
        </a:accent1>
        <a:accent2>
          <a:srgbClr val="FF9933"/>
        </a:accent2>
        <a:accent3>
          <a:srgbClr val="AAB8E2"/>
        </a:accent3>
        <a:accent4>
          <a:srgbClr val="DADADA"/>
        </a:accent4>
        <a:accent5>
          <a:srgbClr val="AACACA"/>
        </a:accent5>
        <a:accent6>
          <a:srgbClr val="E78A2D"/>
        </a:accent6>
        <a:hlink>
          <a:srgbClr val="330099"/>
        </a:hlink>
        <a:folHlink>
          <a:srgbClr val="CBC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Designs\Contemporary.pot</Template>
  <TotalTime>12443</TotalTime>
  <Words>1511</Words>
  <Application>Microsoft Office PowerPoint</Application>
  <PresentationFormat>On-screen Show (4:3)</PresentationFormat>
  <Paragraphs>153</Paragraphs>
  <Slides>30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Contemporary</vt:lpstr>
      <vt:lpstr>The IALEIA Awards Process</vt:lpstr>
      <vt:lpstr>Objectives</vt:lpstr>
      <vt:lpstr>IALEIA Awards Process</vt:lpstr>
      <vt:lpstr>IALEIA Awards Committee </vt:lpstr>
      <vt:lpstr>Awards Committee Composition</vt:lpstr>
      <vt:lpstr>IALEIA Awards</vt:lpstr>
      <vt:lpstr>IALEIA Awards</vt:lpstr>
      <vt:lpstr>The Awards Process</vt:lpstr>
      <vt:lpstr>The Awards Process</vt:lpstr>
      <vt:lpstr>The Awards Process</vt:lpstr>
      <vt:lpstr>Submission Criteria</vt:lpstr>
      <vt:lpstr>Submission Criteria</vt:lpstr>
      <vt:lpstr>Submission Criteria</vt:lpstr>
      <vt:lpstr>Scoring Criteria for Category 1</vt:lpstr>
      <vt:lpstr>Scoring Criteria for Category 2</vt:lpstr>
      <vt:lpstr>Scoring Criteria for Category 2</vt:lpstr>
      <vt:lpstr>Scoring Criteria for Category 3</vt:lpstr>
      <vt:lpstr>Scoring Process</vt:lpstr>
      <vt:lpstr>Scoring Process</vt:lpstr>
      <vt:lpstr>Scoring Process</vt:lpstr>
      <vt:lpstr>Scoring Process</vt:lpstr>
      <vt:lpstr>Award Notification</vt:lpstr>
      <vt:lpstr>Tips for Nominations</vt:lpstr>
      <vt:lpstr>Tips for Nomination Letters</vt:lpstr>
      <vt:lpstr>Tips for Nominations</vt:lpstr>
      <vt:lpstr>Tips for Nominations</vt:lpstr>
      <vt:lpstr>Tips for Nominations</vt:lpstr>
      <vt:lpstr>Tips for Nominations</vt:lpstr>
      <vt:lpstr>Tips for Nominations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Gang Intelligence Support</dc:title>
  <dc:creator>John M. Smith</dc:creator>
  <cp:lastModifiedBy>TL</cp:lastModifiedBy>
  <cp:revision>122</cp:revision>
  <cp:lastPrinted>2000-09-24T06:27:10Z</cp:lastPrinted>
  <dcterms:created xsi:type="dcterms:W3CDTF">2000-09-24T05:03:45Z</dcterms:created>
  <dcterms:modified xsi:type="dcterms:W3CDTF">2020-10-08T00:34:25Z</dcterms:modified>
</cp:coreProperties>
</file>